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7" r:id="rId3"/>
    <p:sldId id="263" r:id="rId4"/>
    <p:sldId id="257" r:id="rId5"/>
    <p:sldId id="270" r:id="rId6"/>
    <p:sldId id="261" r:id="rId7"/>
    <p:sldId id="260" r:id="rId8"/>
    <p:sldId id="265" r:id="rId9"/>
    <p:sldId id="266" r:id="rId10"/>
    <p:sldId id="262" r:id="rId11"/>
    <p:sldId id="269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522" y="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lex\Downloads\grafic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style val="4"/>
  <c:chart>
    <c:title>
      <c:layout/>
    </c:title>
    <c:plotArea>
      <c:layout/>
      <c:lineChart>
        <c:grouping val="stacked"/>
        <c:ser>
          <c:idx val="0"/>
          <c:order val="0"/>
          <c:tx>
            <c:strRef>
              <c:f>Plan1!$B$1</c:f>
              <c:strCache>
                <c:ptCount val="1"/>
                <c:pt idx="0">
                  <c:v>N° de registros por ano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Plan1!$A$2:$A$10</c:f>
              <c:numCache>
                <c:formatCode>General</c:formatCod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</c:numCache>
            </c:numRef>
          </c:cat>
          <c:val>
            <c:numRef>
              <c:f>Plan1!$B$2:$B$10</c:f>
              <c:numCache>
                <c:formatCode>General</c:formatCode>
                <c:ptCount val="9"/>
                <c:pt idx="0">
                  <c:v>844</c:v>
                </c:pt>
                <c:pt idx="1">
                  <c:v>6289</c:v>
                </c:pt>
                <c:pt idx="2">
                  <c:v>9748</c:v>
                </c:pt>
                <c:pt idx="3">
                  <c:v>5737</c:v>
                </c:pt>
                <c:pt idx="4">
                  <c:v>5574</c:v>
                </c:pt>
                <c:pt idx="5">
                  <c:v>4696</c:v>
                </c:pt>
                <c:pt idx="6">
                  <c:v>5650</c:v>
                </c:pt>
                <c:pt idx="7">
                  <c:v>5778</c:v>
                </c:pt>
                <c:pt idx="8">
                  <c:v>4732</c:v>
                </c:pt>
              </c:numCache>
            </c:numRef>
          </c:val>
        </c:ser>
        <c:marker val="1"/>
        <c:axId val="46729472"/>
        <c:axId val="46854528"/>
      </c:lineChart>
      <c:catAx>
        <c:axId val="46729472"/>
        <c:scaling>
          <c:orientation val="minMax"/>
        </c:scaling>
        <c:axPos val="b"/>
        <c:numFmt formatCode="General" sourceLinked="1"/>
        <c:tickLblPos val="nextTo"/>
        <c:crossAx val="46854528"/>
        <c:crosses val="autoZero"/>
        <c:auto val="1"/>
        <c:lblAlgn val="ctr"/>
        <c:lblOffset val="100"/>
      </c:catAx>
      <c:valAx>
        <c:axId val="46854528"/>
        <c:scaling>
          <c:orientation val="minMax"/>
        </c:scaling>
        <c:axPos val="l"/>
        <c:majorGridlines>
          <c:spPr>
            <a:ln w="0"/>
          </c:spPr>
        </c:majorGridlines>
        <c:numFmt formatCode="General" sourceLinked="1"/>
        <c:tickLblPos val="nextTo"/>
        <c:crossAx val="46729472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118F75-69D0-4B48-B38A-8F3A80F5A401}" type="datetimeFigureOut">
              <a:rPr lang="pt-BR" smtClean="0"/>
              <a:pPr/>
              <a:t>13/11/2019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912E9FE-3AFA-4EBF-81FA-0EAB3D0321D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8" name="Conector reto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Conector reto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ângulo isósceles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2976" y="3643314"/>
            <a:ext cx="6929486" cy="1285884"/>
          </a:xfrm>
        </p:spPr>
        <p:txBody>
          <a:bodyPr>
            <a:normAutofit/>
          </a:bodyPr>
          <a:lstStyle/>
          <a:p>
            <a:r>
              <a:rPr lang="pt-BR" dirty="0" smtClean="0"/>
              <a:t>Concurso Público para Ouvidoria, Experiência Macaé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14414" y="5072074"/>
            <a:ext cx="7000924" cy="642942"/>
          </a:xfrm>
        </p:spPr>
        <p:txBody>
          <a:bodyPr>
            <a:normAutofit fontScale="47500" lnSpcReduction="20000"/>
          </a:bodyPr>
          <a:lstStyle/>
          <a:p>
            <a:r>
              <a:rPr lang="pt-BR" dirty="0" smtClean="0"/>
              <a:t>Alex da Silva Xavier</a:t>
            </a:r>
          </a:p>
          <a:p>
            <a:r>
              <a:rPr lang="pt-BR" dirty="0" smtClean="0"/>
              <a:t>Doutorando em Sociologia Política</a:t>
            </a:r>
          </a:p>
          <a:p>
            <a:r>
              <a:rPr lang="pt-BR" dirty="0" smtClean="0"/>
              <a:t>Ouvidor na  Ouvidoria-Geral do Município de Macaé</a:t>
            </a:r>
            <a:endParaRPr lang="pt-BR" dirty="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1214414" y="6215082"/>
            <a:ext cx="7000924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r">
              <a:spcBef>
                <a:spcPts val="600"/>
              </a:spcBef>
              <a:buClr>
                <a:schemeClr val="accent1"/>
              </a:buClr>
              <a:buSzPct val="76000"/>
            </a:pPr>
            <a:r>
              <a:rPr lang="pt-BR" sz="1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 conteúdo e opiniões expressas </a:t>
            </a:r>
            <a:r>
              <a:rPr lang="pt-BR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nesta apresentação não </a:t>
            </a:r>
            <a:r>
              <a:rPr lang="pt-BR" sz="1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refletem necessariamente a posição </a:t>
            </a:r>
            <a:r>
              <a:rPr lang="pt-BR" sz="1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  </a:t>
            </a:r>
            <a:r>
              <a:rPr lang="pt-BR" sz="1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Ouvidoria-Geral do Município de Macaé</a:t>
            </a:r>
          </a:p>
        </p:txBody>
      </p:sp>
      <p:pic>
        <p:nvPicPr>
          <p:cNvPr id="14338" name="Picture 2" descr="https://www.mprj.mp.br/documents/20184/1168346/680-391-upload_00018682.jpg"/>
          <p:cNvPicPr>
            <a:picLocks noChangeAspect="1" noChangeArrowheads="1"/>
          </p:cNvPicPr>
          <p:nvPr/>
        </p:nvPicPr>
        <p:blipFill>
          <a:blip r:embed="rId2" cstate="print"/>
          <a:srcRect t="15345" b="25192"/>
          <a:stretch>
            <a:fillRect/>
          </a:stretch>
        </p:blipFill>
        <p:spPr bwMode="auto">
          <a:xfrm>
            <a:off x="928662" y="285728"/>
            <a:ext cx="7312742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Perfil da Ouvidoria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Participação social</a:t>
            </a:r>
          </a:p>
          <a:p>
            <a:pPr lvl="1"/>
            <a:r>
              <a:rPr lang="pt-BR" dirty="0" smtClean="0"/>
              <a:t>Controle social</a:t>
            </a:r>
          </a:p>
          <a:p>
            <a:pPr lvl="1"/>
            <a:r>
              <a:rPr lang="pt-BR" dirty="0" smtClean="0"/>
              <a:t>Instrumento de gestão</a:t>
            </a:r>
          </a:p>
          <a:p>
            <a:pPr lvl="1"/>
            <a:r>
              <a:rPr lang="pt-BR" dirty="0" smtClean="0"/>
              <a:t>Mediação dos conflitos</a:t>
            </a:r>
          </a:p>
          <a:p>
            <a:pPr lvl="1"/>
            <a:r>
              <a:rPr lang="pt-BR" dirty="0" smtClean="0"/>
              <a:t>Instrumento de Proteção social</a:t>
            </a:r>
          </a:p>
          <a:p>
            <a:endParaRPr lang="pt-BR" dirty="0" smtClean="0"/>
          </a:p>
          <a:p>
            <a:r>
              <a:rPr lang="pt-BR" dirty="0" smtClean="0"/>
              <a:t>Estabilidade</a:t>
            </a:r>
          </a:p>
          <a:p>
            <a:pPr lvl="1"/>
            <a:r>
              <a:rPr lang="pt-BR" dirty="0" smtClean="0"/>
              <a:t>A</a:t>
            </a:r>
            <a:r>
              <a:rPr lang="pt-BR" dirty="0" smtClean="0"/>
              <a:t>utonomia </a:t>
            </a:r>
            <a:r>
              <a:rPr lang="pt-BR" dirty="0" smtClean="0"/>
              <a:t>de ações </a:t>
            </a:r>
          </a:p>
          <a:p>
            <a:pPr lvl="1"/>
            <a:r>
              <a:rPr lang="pt-BR" dirty="0" smtClean="0"/>
              <a:t>I</a:t>
            </a:r>
            <a:r>
              <a:rPr lang="pt-BR" smtClean="0"/>
              <a:t>nteresse </a:t>
            </a:r>
            <a:r>
              <a:rPr lang="pt-BR" dirty="0" smtClean="0"/>
              <a:t>público</a:t>
            </a:r>
          </a:p>
          <a:p>
            <a:pPr lvl="1"/>
            <a:r>
              <a:rPr lang="pt-BR" dirty="0" smtClean="0"/>
              <a:t>Proteção (coletivo e profissional)</a:t>
            </a:r>
          </a:p>
          <a:p>
            <a:pPr lvl="1"/>
            <a:r>
              <a:rPr lang="pt-BR" dirty="0" smtClean="0"/>
              <a:t>Continuidade dos projetos</a:t>
            </a:r>
          </a:p>
          <a:p>
            <a:endParaRPr lang="pt-BR" dirty="0" smtClean="0"/>
          </a:p>
          <a:p>
            <a:r>
              <a:rPr lang="pt-BR" dirty="0" smtClean="0"/>
              <a:t>Política de Estado – Política de Governo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pt-BR" sz="4000" dirty="0" smtClean="0"/>
          </a:p>
          <a:p>
            <a:pPr algn="ctr">
              <a:buNone/>
            </a:pPr>
            <a:r>
              <a:rPr lang="pt-BR" sz="4000" dirty="0" smtClean="0"/>
              <a:t>Obrigado!</a:t>
            </a:r>
          </a:p>
          <a:p>
            <a:pPr algn="ctr">
              <a:buNone/>
            </a:pPr>
            <a:endParaRPr lang="pt-BR" sz="4000" dirty="0" smtClean="0"/>
          </a:p>
          <a:p>
            <a:pPr algn="ctr">
              <a:buNone/>
            </a:pPr>
            <a:r>
              <a:rPr lang="pt-BR" sz="3200" dirty="0" smtClean="0"/>
              <a:t>Alex Xavier</a:t>
            </a:r>
          </a:p>
          <a:p>
            <a:pPr algn="ctr">
              <a:buNone/>
            </a:pPr>
            <a:r>
              <a:rPr lang="pt-BR" sz="3200" dirty="0" smtClean="0"/>
              <a:t>xavier_fisio@yahoo.com.br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621" r="1613" b="2038"/>
          <a:stretch>
            <a:fillRect/>
          </a:stretch>
        </p:blipFill>
        <p:spPr bwMode="auto">
          <a:xfrm>
            <a:off x="142844" y="214290"/>
            <a:ext cx="8715436" cy="6357982"/>
          </a:xfrm>
          <a:prstGeom prst="rect">
            <a:avLst/>
          </a:prstGeom>
          <a:solidFill>
            <a:srgbClr val="002060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5" name="Seta para baixo 4"/>
          <p:cNvSpPr/>
          <p:nvPr/>
        </p:nvSpPr>
        <p:spPr>
          <a:xfrm>
            <a:off x="6387184" y="3143248"/>
            <a:ext cx="285752" cy="6429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00" dirty="0"/>
          </a:p>
        </p:txBody>
      </p:sp>
      <p:sp>
        <p:nvSpPr>
          <p:cNvPr id="6" name="Seta para baixo 5"/>
          <p:cNvSpPr/>
          <p:nvPr/>
        </p:nvSpPr>
        <p:spPr>
          <a:xfrm>
            <a:off x="973880" y="4725144"/>
            <a:ext cx="213744" cy="570934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00" dirty="0"/>
          </a:p>
        </p:txBody>
      </p:sp>
      <p:sp>
        <p:nvSpPr>
          <p:cNvPr id="7" name="Seta para baixo 6"/>
          <p:cNvSpPr/>
          <p:nvPr/>
        </p:nvSpPr>
        <p:spPr>
          <a:xfrm>
            <a:off x="755576" y="3645024"/>
            <a:ext cx="216024" cy="6429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206.728 pessoas (Censo 2010)</a:t>
            </a:r>
          </a:p>
          <a:p>
            <a:endParaRPr lang="pt-BR" dirty="0" smtClean="0"/>
          </a:p>
          <a:p>
            <a:r>
              <a:rPr lang="pt-BR" dirty="0" smtClean="0"/>
              <a:t>256.672 pessoas (Estimativa 2019) -  </a:t>
            </a:r>
            <a:r>
              <a:rPr lang="pt-BR" dirty="0" smtClean="0">
                <a:sym typeface="Symbol"/>
              </a:rPr>
              <a:t></a:t>
            </a:r>
            <a:r>
              <a:rPr lang="pt-BR" dirty="0" smtClean="0"/>
              <a:t> ~ 24%</a:t>
            </a:r>
          </a:p>
          <a:p>
            <a:endParaRPr lang="pt-BR" dirty="0" smtClean="0"/>
          </a:p>
          <a:p>
            <a:r>
              <a:rPr lang="pt-BR" dirty="0" smtClean="0"/>
              <a:t>Atividade petroquímica</a:t>
            </a:r>
          </a:p>
          <a:p>
            <a:endParaRPr lang="pt-BR" dirty="0" smtClean="0"/>
          </a:p>
          <a:p>
            <a:r>
              <a:rPr lang="pt-BR" dirty="0" smtClean="0"/>
              <a:t>27 conselhos com diferentes</a:t>
            </a:r>
          </a:p>
          <a:p>
            <a:pPr>
              <a:buNone/>
            </a:pPr>
            <a:r>
              <a:rPr lang="pt-BR" dirty="0" smtClean="0"/>
              <a:t>áreas de atuação (2015)</a:t>
            </a:r>
            <a:endParaRPr lang="pt-BR" dirty="0" smtClean="0">
              <a:ea typeface="Calibri" pitchFamily="34" charset="0"/>
            </a:endParaRPr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18436" name="Picture 4" descr="Resultado de imagem para trevo das bandeiras maca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714752"/>
            <a:ext cx="3333753" cy="2500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pt-BR" dirty="0" smtClean="0"/>
              <a:t>Formulação  2004 / Implementação 2010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Transita entre Secretaria de Governo / Secretaria de Comunicação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altLang="pt-BR" dirty="0" smtClean="0">
                <a:ea typeface="Calibri" pitchFamily="34" charset="0"/>
              </a:rPr>
              <a:t>Referência para formulação: </a:t>
            </a:r>
          </a:p>
          <a:p>
            <a:pPr lvl="1">
              <a:defRPr/>
            </a:pPr>
            <a:r>
              <a:rPr lang="pt-BR" altLang="pt-BR" dirty="0" smtClean="0">
                <a:ea typeface="Calibri" pitchFamily="34" charset="0"/>
              </a:rPr>
              <a:t>Ouvidoria Geral de Salvador – </a:t>
            </a:r>
            <a:r>
              <a:rPr lang="pt-BR" dirty="0" smtClean="0"/>
              <a:t>Humberto Viana Jr.</a:t>
            </a:r>
          </a:p>
          <a:p>
            <a:pPr lvl="1">
              <a:defRPr/>
            </a:pPr>
            <a:r>
              <a:rPr lang="pt-BR" dirty="0" smtClean="0"/>
              <a:t>Ouvidoria da </a:t>
            </a:r>
            <a:r>
              <a:rPr lang="pt-BR" dirty="0" err="1" smtClean="0"/>
              <a:t>Petros</a:t>
            </a:r>
            <a:r>
              <a:rPr lang="pt-BR" dirty="0" smtClean="0"/>
              <a:t> – Vanda Ferreira</a:t>
            </a:r>
          </a:p>
          <a:p>
            <a:endParaRPr lang="pt-BR" dirty="0" smtClean="0"/>
          </a:p>
          <a:p>
            <a:r>
              <a:rPr lang="pt-BR" dirty="0" smtClean="0"/>
              <a:t>2011 Implantação do </a:t>
            </a:r>
            <a:r>
              <a:rPr lang="pt-BR" dirty="0" err="1" smtClean="0"/>
              <a:t>Ouvisys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2011 Obrigatoriedade de placas com contatos da Ouvidoria</a:t>
            </a:r>
          </a:p>
          <a:p>
            <a:endParaRPr lang="pt-BR" dirty="0" smtClean="0"/>
          </a:p>
          <a:p>
            <a:r>
              <a:rPr lang="pt-BR" dirty="0" smtClean="0"/>
              <a:t>2011 – cria no quadro permanente o cargo de Ouvidor</a:t>
            </a:r>
          </a:p>
        </p:txBody>
      </p:sp>
      <p:pic>
        <p:nvPicPr>
          <p:cNvPr id="5" name="Imagem 4"/>
          <p:cNvPicPr/>
          <p:nvPr/>
        </p:nvPicPr>
        <p:blipFill>
          <a:blip r:embed="rId2" cstate="print"/>
          <a:srcRect l="25534" t="35227" r="44903" b="31534"/>
          <a:stretch>
            <a:fillRect/>
          </a:stretch>
        </p:blipFill>
        <p:spPr bwMode="auto">
          <a:xfrm>
            <a:off x="7000892" y="-24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2012 e 2015 – Decretos - Regulamentação da LAI (12.527/11)</a:t>
            </a:r>
          </a:p>
          <a:p>
            <a:endParaRPr lang="pt-BR" dirty="0" smtClean="0"/>
          </a:p>
          <a:p>
            <a:r>
              <a:rPr lang="pt-BR" dirty="0" smtClean="0"/>
              <a:t>2019 -  Lei – Regulamenta a 13.460 (Conselho de usuários e Ouvidoria)</a:t>
            </a:r>
          </a:p>
          <a:p>
            <a:pPr lvl="1"/>
            <a:r>
              <a:rPr lang="pt-BR" dirty="0" smtClean="0"/>
              <a:t>Eleição do Conselho de usuários</a:t>
            </a:r>
          </a:p>
          <a:p>
            <a:pPr lvl="1"/>
            <a:r>
              <a:rPr lang="pt-BR" dirty="0" smtClean="0"/>
              <a:t>Regimento Interno da Ouvidoria</a:t>
            </a:r>
          </a:p>
          <a:p>
            <a:endParaRPr lang="pt-BR" dirty="0" smtClean="0"/>
          </a:p>
          <a:p>
            <a:r>
              <a:rPr lang="pt-BR" dirty="0" smtClean="0"/>
              <a:t>Atualmente 8 funcionários (Ouvidora-Geral, 5 Ouvidores concursados e 2 Assistentes de Administrativo)</a:t>
            </a:r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5" name="Imagem 4"/>
          <p:cNvPicPr/>
          <p:nvPr/>
        </p:nvPicPr>
        <p:blipFill>
          <a:blip r:embed="rId2" cstate="print"/>
          <a:srcRect l="25534" t="35227" r="44903" b="31534"/>
          <a:stretch>
            <a:fillRect/>
          </a:stretch>
        </p:blipFill>
        <p:spPr bwMode="auto">
          <a:xfrm>
            <a:off x="7000892" y="-24"/>
            <a:ext cx="17145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Perfil dos Ouvidores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Ouvidor-Geral (Comissionado)</a:t>
            </a:r>
          </a:p>
          <a:p>
            <a:pPr lvl="1"/>
            <a:r>
              <a:rPr lang="pt-BR" dirty="0" smtClean="0"/>
              <a:t>Comunicação Social</a:t>
            </a:r>
          </a:p>
          <a:p>
            <a:pPr lvl="1">
              <a:buNone/>
            </a:pPr>
            <a:r>
              <a:rPr lang="pt-BR" dirty="0" smtClean="0">
                <a:sym typeface="Symbol"/>
              </a:rPr>
              <a:t> a</a:t>
            </a:r>
            <a:r>
              <a:rPr lang="pt-BR" dirty="0" smtClean="0"/>
              <a:t>penas o 1° com certificação em Ouvidoria</a:t>
            </a:r>
          </a:p>
          <a:p>
            <a:endParaRPr lang="pt-BR" dirty="0" smtClean="0"/>
          </a:p>
          <a:p>
            <a:r>
              <a:rPr lang="pt-BR" dirty="0" smtClean="0"/>
              <a:t>Ouvidor (Quadro permanente)</a:t>
            </a:r>
          </a:p>
          <a:p>
            <a:pPr lvl="1"/>
            <a:r>
              <a:rPr lang="pt-BR" dirty="0" smtClean="0"/>
              <a:t>Graduação e certificação em Ouvidoria</a:t>
            </a:r>
          </a:p>
          <a:p>
            <a:pPr lvl="1">
              <a:buNone/>
            </a:pPr>
            <a:r>
              <a:rPr lang="pt-BR" dirty="0" smtClean="0"/>
              <a:t>	Administração, Engenharia de Produção, Comunicação Social, Ciências Contábeis, Direito, Fisioterapia, Turismo. </a:t>
            </a:r>
          </a:p>
          <a:p>
            <a:endParaRPr lang="pt-BR" dirty="0" smtClean="0"/>
          </a:p>
          <a:p>
            <a:r>
              <a:rPr lang="pt-BR" dirty="0" smtClean="0"/>
              <a:t>Sistema Municipal de Ouvidorias (Maior desafio)</a:t>
            </a:r>
          </a:p>
          <a:p>
            <a:pPr lvl="1"/>
            <a:r>
              <a:rPr lang="pt-BR" dirty="0" smtClean="0"/>
              <a:t>OGM e Ouvidorias Setoriais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algn="ctr">
              <a:buNone/>
            </a:pPr>
            <a:r>
              <a:rPr lang="pt-BR" dirty="0" smtClean="0"/>
              <a:t>Ouvidoria na estrutura</a:t>
            </a:r>
          </a:p>
          <a:p>
            <a:r>
              <a:rPr lang="pt-BR" dirty="0" smtClean="0"/>
              <a:t>Secretaria de Saúde</a:t>
            </a:r>
          </a:p>
          <a:p>
            <a:r>
              <a:rPr lang="pt-BR" dirty="0" smtClean="0"/>
              <a:t>Secretaria de Educação</a:t>
            </a:r>
          </a:p>
          <a:p>
            <a:r>
              <a:rPr lang="pt-BR" dirty="0" smtClean="0"/>
              <a:t>Secretaria de Ordem Pública</a:t>
            </a:r>
          </a:p>
          <a:p>
            <a:r>
              <a:rPr lang="pt-BR" dirty="0" smtClean="0"/>
              <a:t>Agência Municipal de Vigilância Sanitária</a:t>
            </a:r>
          </a:p>
          <a:p>
            <a:endParaRPr lang="pt-BR" dirty="0" smtClean="0"/>
          </a:p>
          <a:p>
            <a:pPr algn="ctr">
              <a:buNone/>
            </a:pPr>
            <a:r>
              <a:rPr lang="pt-BR" dirty="0" smtClean="0"/>
              <a:t>Ouvidoria na estrutura atual – última reforma 2016</a:t>
            </a:r>
          </a:p>
          <a:p>
            <a:r>
              <a:rPr lang="pt-BR" dirty="0" smtClean="0"/>
              <a:t>Secretaria de Fazenda (com cargo comissionado)</a:t>
            </a:r>
          </a:p>
          <a:p>
            <a:r>
              <a:rPr lang="pt-BR" dirty="0" smtClean="0"/>
              <a:t>Secretaria de Educação</a:t>
            </a:r>
          </a:p>
          <a:p>
            <a:r>
              <a:rPr lang="pt-BR" dirty="0" smtClean="0"/>
              <a:t>Secretaria de Ordem Pública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macae.rj.gov.br/midia/uploads/Ouvidoria/S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215068"/>
            <a:ext cx="6030703" cy="4023354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2556570" y="5286388"/>
            <a:ext cx="6072230" cy="400110"/>
          </a:xfrm>
          <a:prstGeom prst="rect">
            <a:avLst/>
          </a:prstGeom>
          <a:solidFill>
            <a:srgbClr val="003366"/>
          </a:solidFill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bg1"/>
                </a:solidFill>
              </a:rPr>
              <a:t>ouvidoria@macae.rj.gov.br</a:t>
            </a:r>
            <a:endParaRPr lang="pt-BR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642910" y="1357298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Contatos: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815</TotalTime>
  <Words>265</Words>
  <Application>Microsoft Office PowerPoint</Application>
  <PresentationFormat>Apresentação na tela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Origem</vt:lpstr>
      <vt:lpstr>Concurso Público para Ouvidoria, Experiência Macaé</vt:lpstr>
      <vt:lpstr>Slide 2</vt:lpstr>
      <vt:lpstr>Slide 3</vt:lpstr>
      <vt:lpstr>Slide 4</vt:lpstr>
      <vt:lpstr>Slide 5</vt:lpstr>
      <vt:lpstr>Perfil dos Ouvidores</vt:lpstr>
      <vt:lpstr>Slide 7</vt:lpstr>
      <vt:lpstr>Slide 8</vt:lpstr>
      <vt:lpstr>Slide 9</vt:lpstr>
      <vt:lpstr>Perfil da Ouvidoria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ALEX-LORENA</dc:creator>
  <cp:lastModifiedBy>LoreAlex</cp:lastModifiedBy>
  <cp:revision>74</cp:revision>
  <dcterms:created xsi:type="dcterms:W3CDTF">2019-11-02T18:18:37Z</dcterms:created>
  <dcterms:modified xsi:type="dcterms:W3CDTF">2019-11-13T17:22:24Z</dcterms:modified>
</cp:coreProperties>
</file>