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bookmarkIdSeed="2">
  <p:sldMasterIdLst>
    <p:sldMasterId id="2147483649" r:id="rId1"/>
    <p:sldMasterId id="2147483653" r:id="rId2"/>
  </p:sldMasterIdLst>
  <p:notesMasterIdLst>
    <p:notesMasterId r:id="rId14"/>
  </p:notesMasterIdLst>
  <p:sldIdLst>
    <p:sldId id="256" r:id="rId3"/>
    <p:sldId id="267" r:id="rId4"/>
    <p:sldId id="311" r:id="rId5"/>
    <p:sldId id="380" r:id="rId6"/>
    <p:sldId id="381" r:id="rId7"/>
    <p:sldId id="382" r:id="rId8"/>
    <p:sldId id="383" r:id="rId9"/>
    <p:sldId id="379" r:id="rId10"/>
    <p:sldId id="384" r:id="rId11"/>
    <p:sldId id="386" r:id="rId12"/>
    <p:sldId id="333" r:id="rId13"/>
  </p:sldIdLst>
  <p:sldSz cx="9144000" cy="6858000" type="screen4x3"/>
  <p:notesSz cx="6858000" cy="9710738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059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  <a:srgbClr val="219BFF"/>
    <a:srgbClr val="D468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279" autoAdjust="0"/>
  </p:normalViewPr>
  <p:slideViewPr>
    <p:cSldViewPr>
      <p:cViewPr>
        <p:scale>
          <a:sx n="117" d="100"/>
          <a:sy n="117" d="100"/>
        </p:scale>
        <p:origin x="-1428" y="-7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059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AutoShape 1"/>
          <p:cNvSpPr>
            <a:spLocks noChangeArrowheads="1"/>
          </p:cNvSpPr>
          <p:nvPr/>
        </p:nvSpPr>
        <p:spPr bwMode="auto">
          <a:xfrm>
            <a:off x="0" y="0"/>
            <a:ext cx="6858000" cy="971073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10242" name="AutoShape 2"/>
          <p:cNvSpPr>
            <a:spLocks noChangeArrowheads="1"/>
          </p:cNvSpPr>
          <p:nvPr/>
        </p:nvSpPr>
        <p:spPr bwMode="auto">
          <a:xfrm>
            <a:off x="0" y="0"/>
            <a:ext cx="6858000" cy="971073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0" y="0"/>
            <a:ext cx="2971800" cy="485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1"/>
            <a:ext cx="2968625" cy="48216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Calibri" pitchFamily="32" charset="0"/>
              </a:defRPr>
            </a:lvl1pPr>
          </a:lstStyle>
          <a:p>
            <a:endParaRPr lang="de-DE"/>
          </a:p>
        </p:txBody>
      </p:sp>
      <p:sp>
        <p:nvSpPr>
          <p:cNvPr id="10245" name="Rectangle 5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001713" y="728663"/>
            <a:ext cx="4851400" cy="3638550"/>
          </a:xfrm>
          <a:prstGeom prst="rect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246" name="Rectangle 6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612601"/>
            <a:ext cx="5483225" cy="436646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pt-BR"/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0" y="9223516"/>
            <a:ext cx="2971800" cy="485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10248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9223516"/>
            <a:ext cx="2968625" cy="48216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Calibri" pitchFamily="32" charset="0"/>
              </a:defRPr>
            </a:lvl1pPr>
          </a:lstStyle>
          <a:p>
            <a:fld id="{0D88C428-FB42-48EC-912D-16CF330403E0}" type="slidenum">
              <a:rPr lang="de-DE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80558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801E0E3-1808-4B45-86FB-05D2BFA81FAA}" type="slidenum">
              <a:rPr lang="de-DE"/>
              <a:pPr/>
              <a:t>1</a:t>
            </a:fld>
            <a:endParaRPr lang="de-DE"/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01713" y="728663"/>
            <a:ext cx="4854575" cy="36417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612601"/>
            <a:ext cx="5486400" cy="436983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 dirty="0"/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3884613" y="9223516"/>
            <a:ext cx="2971800" cy="485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42C1D293-DFFE-4502-B4F1-BA5459F1989E}" type="slidenum">
              <a:rPr lang="de-DE" sz="1200">
                <a:solidFill>
                  <a:srgbClr val="3C3C3C"/>
                </a:solidFill>
                <a:latin typeface="Calibri" pitchFamily="32" charset="0"/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</a:t>
            </a:fld>
            <a:endParaRPr lang="de-DE" sz="1200">
              <a:solidFill>
                <a:srgbClr val="3C3C3C"/>
              </a:solidFill>
              <a:latin typeface="Calibri" pitchFamily="32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801E0E3-1808-4B45-86FB-05D2BFA81FAA}" type="slidenum">
              <a:rPr lang="de-DE"/>
              <a:pPr/>
              <a:t>2</a:t>
            </a:fld>
            <a:endParaRPr lang="de-DE"/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01713" y="728663"/>
            <a:ext cx="4854575" cy="36417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612601"/>
            <a:ext cx="5486400" cy="436983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 dirty="0"/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3884613" y="9223516"/>
            <a:ext cx="2971800" cy="485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42C1D293-DFFE-4502-B4F1-BA5459F1989E}" type="slidenum">
              <a:rPr lang="de-DE" sz="1200">
                <a:solidFill>
                  <a:srgbClr val="3C3C3C"/>
                </a:solidFill>
                <a:latin typeface="Calibri" pitchFamily="32" charset="0"/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</a:t>
            </a:fld>
            <a:endParaRPr lang="de-DE" sz="1200">
              <a:solidFill>
                <a:srgbClr val="3C3C3C"/>
              </a:solidFill>
              <a:latin typeface="Calibri" pitchFamily="32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801E0E3-1808-4B45-86FB-05D2BFA81FAA}" type="slidenum">
              <a:rPr lang="de-DE"/>
              <a:pPr/>
              <a:t>11</a:t>
            </a:fld>
            <a:endParaRPr lang="de-DE"/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01713" y="728663"/>
            <a:ext cx="4854575" cy="36417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612601"/>
            <a:ext cx="5486400" cy="436983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 dirty="0"/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3884613" y="9223516"/>
            <a:ext cx="2971800" cy="485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42C1D293-DFFE-4502-B4F1-BA5459F1989E}" type="slidenum">
              <a:rPr lang="de-DE" sz="1200">
                <a:solidFill>
                  <a:srgbClr val="3C3C3C"/>
                </a:solidFill>
                <a:latin typeface="Calibri" pitchFamily="32" charset="0"/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11</a:t>
            </a:fld>
            <a:endParaRPr lang="de-DE" sz="1200">
              <a:solidFill>
                <a:srgbClr val="3C3C3C"/>
              </a:solidFill>
              <a:latin typeface="Calibri" pitchFamily="32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7813" y="128588"/>
            <a:ext cx="2055812" cy="6072187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8213" cy="6072187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7012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7813" y="128588"/>
            <a:ext cx="2055812" cy="6072187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8213" cy="6072187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7012" cy="4600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3106738"/>
            <a:ext cx="9144000" cy="3751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6425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Clique para editar o formato do título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6425" cy="4600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Clique para editar o formato de texto dos tópicos</a:t>
            </a:r>
          </a:p>
          <a:p>
            <a:pPr lvl="1"/>
            <a:r>
              <a:rPr lang="en-GB"/>
              <a:t>Segundo nível de tópicos</a:t>
            </a:r>
          </a:p>
          <a:p>
            <a:pPr lvl="2"/>
            <a:r>
              <a:rPr lang="en-GB"/>
              <a:t>Terceiro nível de tópicos</a:t>
            </a:r>
          </a:p>
          <a:p>
            <a:pPr lvl="3"/>
            <a:r>
              <a:rPr lang="en-GB"/>
              <a:t>Quarto nível de tópicos</a:t>
            </a:r>
          </a:p>
          <a:p>
            <a:pPr lvl="4"/>
            <a:r>
              <a:rPr lang="en-GB"/>
              <a:t>Quinto nível de tópicos</a:t>
            </a:r>
          </a:p>
          <a:p>
            <a:pPr lvl="4"/>
            <a:r>
              <a:rPr lang="en-GB"/>
              <a:t>Sexto nível de tópicos</a:t>
            </a:r>
          </a:p>
          <a:p>
            <a:pPr lvl="4"/>
            <a:r>
              <a:rPr lang="en-GB"/>
              <a:t>Sétimo nível de tópicos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3C3C3C"/>
          </a:solidFill>
          <a:latin typeface="+mj-lt"/>
          <a:ea typeface="+mj-ea"/>
          <a:cs typeface="+mj-cs"/>
        </a:defRPr>
      </a:lvl1pPr>
      <a:lvl2pPr marL="742950" indent="-28575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3C3C3C"/>
          </a:solidFill>
          <a:latin typeface="Calibri" pitchFamily="32" charset="0"/>
          <a:ea typeface="Droid Sans Fallback" charset="0"/>
          <a:cs typeface="Droid Sans Fallback" charset="0"/>
        </a:defRPr>
      </a:lvl2pPr>
      <a:lvl3pPr marL="1143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3C3C3C"/>
          </a:solidFill>
          <a:latin typeface="Calibri" pitchFamily="32" charset="0"/>
          <a:ea typeface="Droid Sans Fallback" charset="0"/>
          <a:cs typeface="Droid Sans Fallback" charset="0"/>
        </a:defRPr>
      </a:lvl3pPr>
      <a:lvl4pPr marL="1600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3C3C3C"/>
          </a:solidFill>
          <a:latin typeface="Calibri" pitchFamily="32" charset="0"/>
          <a:ea typeface="Droid Sans Fallback" charset="0"/>
          <a:cs typeface="Droid Sans Fallback" charset="0"/>
        </a:defRPr>
      </a:lvl4pPr>
      <a:lvl5pPr marL="20574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3C3C3C"/>
          </a:solidFill>
          <a:latin typeface="Calibri" pitchFamily="32" charset="0"/>
          <a:ea typeface="Droid Sans Fallback" charset="0"/>
          <a:cs typeface="Droid Sans Fallback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3C3C3C"/>
          </a:solidFill>
          <a:latin typeface="Calibri" pitchFamily="32" charset="0"/>
          <a:ea typeface="Droid Sans Fallback" charset="0"/>
          <a:cs typeface="Droid Sans Fallback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3C3C3C"/>
          </a:solidFill>
          <a:latin typeface="Calibri" pitchFamily="32" charset="0"/>
          <a:ea typeface="Droid Sans Fallback" charset="0"/>
          <a:cs typeface="Droid Sans Fallback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3C3C3C"/>
          </a:solidFill>
          <a:latin typeface="Calibri" pitchFamily="32" charset="0"/>
          <a:ea typeface="Droid Sans Fallback" charset="0"/>
          <a:cs typeface="Droid Sans Fallback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3C3C3C"/>
          </a:solidFill>
          <a:latin typeface="Calibri" pitchFamily="32" charset="0"/>
          <a:ea typeface="Droid Sans Fallback" charset="0"/>
          <a:cs typeface="Droid Sans Fallback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3C3C3C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3C3C3C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3C3C3C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3C3C3C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3C3C3C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3C3C3C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3C3C3C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3C3C3C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3C3C3C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3106738"/>
            <a:ext cx="9144000" cy="3751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1196975"/>
            <a:ext cx="9144000" cy="177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39750" y="6092825"/>
            <a:ext cx="1204913" cy="504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6875463" y="6092825"/>
            <a:ext cx="2089150" cy="5492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1000">
                <a:solidFill>
                  <a:srgbClr val="82BEE6"/>
                </a:solidFill>
                <a:latin typeface="Calibri" pitchFamily="32" charset="0"/>
              </a:rPr>
              <a:t>Av. Marechal Câmara, 370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1000">
                <a:solidFill>
                  <a:srgbClr val="82BEE6"/>
                </a:solidFill>
                <a:latin typeface="Calibri" pitchFamily="32" charset="0"/>
              </a:rPr>
              <a:t>Centro – Rio de Janeiro – RJ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de-DE" sz="1000">
                <a:solidFill>
                  <a:srgbClr val="82BEE6"/>
                </a:solidFill>
                <a:latin typeface="Calibri" pitchFamily="32" charset="0"/>
              </a:rPr>
              <a:t>www.mprj.mp.br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6425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Clique para editar o formato do título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6425" cy="4600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Clique para editar o formato de texto dos tópicos</a:t>
            </a:r>
          </a:p>
          <a:p>
            <a:pPr lvl="1"/>
            <a:r>
              <a:rPr lang="en-GB"/>
              <a:t>Segundo nível de tópicos</a:t>
            </a:r>
          </a:p>
          <a:p>
            <a:pPr lvl="2"/>
            <a:r>
              <a:rPr lang="en-GB"/>
              <a:t>Terceiro nível de tópicos</a:t>
            </a:r>
          </a:p>
          <a:p>
            <a:pPr lvl="3"/>
            <a:r>
              <a:rPr lang="en-GB"/>
              <a:t>Quarto nível de tópicos</a:t>
            </a:r>
          </a:p>
          <a:p>
            <a:pPr lvl="4"/>
            <a:r>
              <a:rPr lang="en-GB"/>
              <a:t>Quinto nível de tópicos</a:t>
            </a:r>
          </a:p>
          <a:p>
            <a:pPr lvl="4"/>
            <a:r>
              <a:rPr lang="en-GB"/>
              <a:t>Sexto nível de tópicos</a:t>
            </a:r>
          </a:p>
          <a:p>
            <a:pPr lvl="4"/>
            <a:r>
              <a:rPr lang="en-GB"/>
              <a:t>Sétimo nível de tópicos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3C3C3C"/>
          </a:solidFill>
          <a:latin typeface="+mj-lt"/>
          <a:ea typeface="+mj-ea"/>
          <a:cs typeface="+mj-cs"/>
        </a:defRPr>
      </a:lvl1pPr>
      <a:lvl2pPr marL="742950" indent="-28575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3C3C3C"/>
          </a:solidFill>
          <a:latin typeface="Calibri" pitchFamily="32" charset="0"/>
          <a:ea typeface="Droid Sans Fallback" charset="0"/>
          <a:cs typeface="Droid Sans Fallback" charset="0"/>
        </a:defRPr>
      </a:lvl2pPr>
      <a:lvl3pPr marL="1143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3C3C3C"/>
          </a:solidFill>
          <a:latin typeface="Calibri" pitchFamily="32" charset="0"/>
          <a:ea typeface="Droid Sans Fallback" charset="0"/>
          <a:cs typeface="Droid Sans Fallback" charset="0"/>
        </a:defRPr>
      </a:lvl3pPr>
      <a:lvl4pPr marL="1600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3C3C3C"/>
          </a:solidFill>
          <a:latin typeface="Calibri" pitchFamily="32" charset="0"/>
          <a:ea typeface="Droid Sans Fallback" charset="0"/>
          <a:cs typeface="Droid Sans Fallback" charset="0"/>
        </a:defRPr>
      </a:lvl4pPr>
      <a:lvl5pPr marL="20574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3C3C3C"/>
          </a:solidFill>
          <a:latin typeface="Calibri" pitchFamily="32" charset="0"/>
          <a:ea typeface="Droid Sans Fallback" charset="0"/>
          <a:cs typeface="Droid Sans Fallback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3C3C3C"/>
          </a:solidFill>
          <a:latin typeface="Calibri" pitchFamily="32" charset="0"/>
          <a:ea typeface="Droid Sans Fallback" charset="0"/>
          <a:cs typeface="Droid Sans Fallback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3C3C3C"/>
          </a:solidFill>
          <a:latin typeface="Calibri" pitchFamily="32" charset="0"/>
          <a:ea typeface="Droid Sans Fallback" charset="0"/>
          <a:cs typeface="Droid Sans Fallback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3C3C3C"/>
          </a:solidFill>
          <a:latin typeface="Calibri" pitchFamily="32" charset="0"/>
          <a:ea typeface="Droid Sans Fallback" charset="0"/>
          <a:cs typeface="Droid Sans Fallback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3C3C3C"/>
          </a:solidFill>
          <a:latin typeface="Calibri" pitchFamily="32" charset="0"/>
          <a:ea typeface="Droid Sans Fallback" charset="0"/>
          <a:cs typeface="Droid Sans Fallback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3C3C3C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3C3C3C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3C3C3C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3C3C3C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3C3C3C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3C3C3C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3C3C3C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3C3C3C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3C3C3C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.pn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.pn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.pn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.pn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.pn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.pn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7" name="Group 3"/>
          <p:cNvGrpSpPr>
            <a:grpSpLocks/>
          </p:cNvGrpSpPr>
          <p:nvPr/>
        </p:nvGrpSpPr>
        <p:grpSpPr bwMode="auto">
          <a:xfrm>
            <a:off x="2457450" y="736600"/>
            <a:ext cx="4198938" cy="1752600"/>
            <a:chOff x="1548" y="464"/>
            <a:chExt cx="2645" cy="1104"/>
          </a:xfrm>
        </p:grpSpPr>
        <p:pic>
          <p:nvPicPr>
            <p:cNvPr id="1126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48" y="464"/>
              <a:ext cx="2645" cy="110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11269" name="Text Box 5"/>
            <p:cNvSpPr txBox="1">
              <a:spLocks noChangeArrowheads="1"/>
            </p:cNvSpPr>
            <p:nvPr/>
          </p:nvSpPr>
          <p:spPr bwMode="auto">
            <a:xfrm>
              <a:off x="1548" y="464"/>
              <a:ext cx="2645" cy="110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pt-BR" dirty="0"/>
            </a:p>
          </p:txBody>
        </p:sp>
      </p:grpSp>
      <p:pic>
        <p:nvPicPr>
          <p:cNvPr id="9" name="Imagem 8" descr="Logo Ouvidoria Azu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760" y="3573016"/>
            <a:ext cx="4260975" cy="96298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Banner To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46"/>
            <a:ext cx="9144000" cy="1196752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404979" y="345312"/>
            <a:ext cx="3267241" cy="52322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pt-BR" sz="2800" dirty="0">
                <a:latin typeface="Baskerville Old Face" pitchFamily="18" charset="0"/>
              </a:rPr>
              <a:t>Temas de Ouvidorias</a:t>
            </a:r>
          </a:p>
        </p:txBody>
      </p:sp>
      <p:pic>
        <p:nvPicPr>
          <p:cNvPr id="6" name="Imagem 5" descr="Outro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5229200"/>
            <a:ext cx="2483768" cy="1603696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 bwMode="auto">
          <a:xfrm>
            <a:off x="6614513" y="5877272"/>
            <a:ext cx="45719" cy="98072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pt-BR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173291" y="1739921"/>
            <a:ext cx="878196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tx1"/>
                </a:solidFill>
              </a:rPr>
              <a:t>	Viver em um Estado Democrático deve ser viver numa sociedade democrática, na qual a maior parte das instituições, a família, a escola, as empresas e a gestão dos serviços públicos se expressem de forma democrática.</a:t>
            </a:r>
          </a:p>
          <a:p>
            <a:r>
              <a:rPr lang="pt-BR" sz="1400" dirty="0">
                <a:solidFill>
                  <a:schemeClr val="tx1"/>
                </a:solidFill>
              </a:rPr>
              <a:t> </a:t>
            </a:r>
          </a:p>
          <a:p>
            <a:r>
              <a:rPr lang="pt-BR" sz="1400" dirty="0">
                <a:solidFill>
                  <a:schemeClr val="tx1"/>
                </a:solidFill>
              </a:rPr>
              <a:t>	Assim, para que haja uma sociedade democrática, faz-se necessário que os grandes conglomerados e a administração pública, bem como os concessionários dos serviços públicos, sejam tocados pelo processo de democratização e respeito aos direitos fundamentais e aos princípios constitucionais do Estado Social e Democrático de Direito.</a:t>
            </a:r>
          </a:p>
          <a:p>
            <a:r>
              <a:rPr lang="pt-BR" sz="1400" dirty="0">
                <a:solidFill>
                  <a:schemeClr val="tx1"/>
                </a:solidFill>
              </a:rPr>
              <a:t> </a:t>
            </a:r>
          </a:p>
          <a:p>
            <a:r>
              <a:rPr lang="pt-BR" sz="1400" dirty="0">
                <a:solidFill>
                  <a:schemeClr val="tx1"/>
                </a:solidFill>
              </a:rPr>
              <a:t>	No mundo em que os direitos fundamentais estão universalizados, não se pode mais compreender a participação social do ponto de vista restrito ao direito ao sufrágio. O processo eleitoral é apenas um dos vértices da participação popular. Na efetividade da cidadania conjugam-se controle social, participação popular e transparência da gestão pública</a:t>
            </a:r>
            <a:r>
              <a:rPr lang="pt-BR" dirty="0"/>
              <a:t>.  </a:t>
            </a:r>
          </a:p>
        </p:txBody>
      </p:sp>
      <p:pic>
        <p:nvPicPr>
          <p:cNvPr id="14" name="Imagem 13" descr="Sem Título-1.png">
            <a:hlinkClick r:id="rId4" action="ppaction://hlinksldjump"/>
            <a:extLst>
              <a:ext uri="{FF2B5EF4-FFF2-40B4-BE49-F238E27FC236}">
                <a16:creationId xmlns:a16="http://schemas.microsoft.com/office/drawing/2014/main" xmlns="" id="{B8F3D334-57E9-4ED6-A28E-372DE93469A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496" y="6525344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6893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2555776" y="3789040"/>
            <a:ext cx="5184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7200" dirty="0">
                <a:latin typeface="Baskerville Old Face" pitchFamily="18" charset="0"/>
              </a:rPr>
              <a:t>Obrigado! </a:t>
            </a:r>
            <a:endParaRPr lang="pt-BR" dirty="0">
              <a:latin typeface="Baskerville Old Face" pitchFamily="18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2471137" y="6237312"/>
            <a:ext cx="4261103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050" dirty="0">
                <a:latin typeface="Baskerville Old Face" pitchFamily="18" charset="0"/>
              </a:rPr>
              <a:t>O inteiro teor desta apresentação está sujeito à proteção de direitos autorais. </a:t>
            </a:r>
          </a:p>
          <a:p>
            <a:r>
              <a:rPr lang="pt-BR" sz="1050" dirty="0">
                <a:latin typeface="Baskerville Old Face" pitchFamily="18" charset="0"/>
              </a:rPr>
              <a:t>Copyright © 2019  Ministério Público do Estado do Rio de Janeiro</a:t>
            </a:r>
          </a:p>
          <a:p>
            <a:pPr algn="ctr"/>
            <a:r>
              <a:rPr lang="pt-BR" sz="1050" dirty="0">
                <a:latin typeface="Baskerville Old Face" pitchFamily="18" charset="0"/>
              </a:rPr>
              <a:t>Todos os direitos reservados.</a:t>
            </a:r>
          </a:p>
        </p:txBody>
      </p:sp>
    </p:spTree>
    <p:extLst>
      <p:ext uri="{BB962C8B-B14F-4D97-AF65-F5344CB8AC3E}">
        <p14:creationId xmlns:p14="http://schemas.microsoft.com/office/powerpoint/2010/main" val="413649964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m 26" descr="1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3937360"/>
          </a:xfrm>
          <a:prstGeom prst="rect">
            <a:avLst/>
          </a:prstGeom>
        </p:spPr>
      </p:pic>
      <p:pic>
        <p:nvPicPr>
          <p:cNvPr id="9" name="Imagem 8" descr="Logo Ouvidoria Azu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89684" y="6309320"/>
            <a:ext cx="2030640" cy="458924"/>
          </a:xfrm>
          <a:prstGeom prst="rect">
            <a:avLst/>
          </a:prstGeom>
        </p:spPr>
      </p:pic>
      <p:sp>
        <p:nvSpPr>
          <p:cNvPr id="14" name="CaixaDeTexto 13">
            <a:hlinkClick r:id="rId5" action="ppaction://hlinksldjump"/>
          </p:cNvPr>
          <p:cNvSpPr txBox="1"/>
          <p:nvPr/>
        </p:nvSpPr>
        <p:spPr>
          <a:xfrm>
            <a:off x="872063" y="4018858"/>
            <a:ext cx="2210862" cy="30777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pt-BR" sz="1400" b="1" dirty="0">
                <a:latin typeface="Baskerville Old Face" pitchFamily="18" charset="0"/>
              </a:rPr>
              <a:t>TEMAS DA OUVIDORIA</a:t>
            </a:r>
          </a:p>
        </p:txBody>
      </p:sp>
      <p:sp>
        <p:nvSpPr>
          <p:cNvPr id="20" name="CaixaDeTexto 19"/>
          <p:cNvSpPr txBox="1">
            <a:spLocks noChangeArrowheads="1"/>
          </p:cNvSpPr>
          <p:nvPr/>
        </p:nvSpPr>
        <p:spPr bwMode="auto">
          <a:xfrm rot="16200000">
            <a:off x="-1255829" y="4487716"/>
            <a:ext cx="3411253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pt-BR" sz="5000" b="1" dirty="0">
                <a:latin typeface="Bodoni MT" pitchFamily="18" charset="0"/>
              </a:rPr>
              <a:t>SUMÁRIO</a:t>
            </a:r>
            <a:r>
              <a:rPr lang="pt-BR" sz="5000" b="1" dirty="0">
                <a:latin typeface="Calibri" pitchFamily="34" charset="0"/>
              </a:rPr>
              <a:t>: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Banner To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46"/>
            <a:ext cx="9144000" cy="1196752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323528" y="404664"/>
            <a:ext cx="3267241" cy="52322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pt-BR" sz="2800" dirty="0">
                <a:latin typeface="Baskerville Old Face" pitchFamily="18" charset="0"/>
              </a:rPr>
              <a:t>Temas de Ouvidorias</a:t>
            </a:r>
            <a:endParaRPr lang="pt-BR" sz="2800" dirty="0">
              <a:solidFill>
                <a:schemeClr val="bg1"/>
              </a:solidFill>
              <a:latin typeface="Baskerville Old Face" pitchFamily="18" charset="0"/>
            </a:endParaRPr>
          </a:p>
        </p:txBody>
      </p:sp>
      <p:pic>
        <p:nvPicPr>
          <p:cNvPr id="6" name="Imagem 5" descr="Outro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5229200"/>
            <a:ext cx="2483768" cy="1603696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 bwMode="auto">
          <a:xfrm>
            <a:off x="6614513" y="5877272"/>
            <a:ext cx="45719" cy="98072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pt-BR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182812" y="1601034"/>
            <a:ext cx="8781964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400" dirty="0">
                <a:solidFill>
                  <a:schemeClr val="tx1"/>
                </a:solidFill>
              </a:rPr>
              <a:t>	O mundo contemporâneo, globalizado, interligado em redes, permite um avanço muito grande na sociedade moderna, envolvendo transformações, acontecimentos, conquistas científicas e tecnológicas que </a:t>
            </a:r>
            <a:r>
              <a:rPr lang="pt-BR" sz="1400" dirty="0" smtClean="0">
                <a:solidFill>
                  <a:schemeClr val="tx1"/>
                </a:solidFill>
              </a:rPr>
              <a:t>autorizam o </a:t>
            </a:r>
            <a:r>
              <a:rPr lang="pt-BR" sz="1400" dirty="0">
                <a:solidFill>
                  <a:schemeClr val="tx1"/>
                </a:solidFill>
              </a:rPr>
              <a:t>homem ocupar espaços cada vez maiores.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 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	A conquista dos direitos humanos se deu através de grandes lutas sociais. São uma criação recente na história da humanidade, associada a grandes movimentos sociais e políticos, desenvolvimento de concepções religiosas e filosóficas, e pluralidade de instituições jurídicas e sociais.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 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	O processo de reivindicação e implementação dos direitos humanos nunca foi pacífico. Os direitos humanos resultaram de lutas violentas, por vezes revolucionárias, pelo reconhecimento. As experiências históricas de humilhação e degradação, que já haviam sido interpretadas à luz de uma compreensão cristã e igualitária da dignidade humana, constituíam um motivo para a resistência. A luta pela implantação dos direitos humanos vem desde os primórdios da nossa civilização. Apesar da conquista do Estado Social, a luta pela implantação e respeito dos direitos humanos continua até os dias de hoje, na figura de cada navio naufragado, com refugiados da pobreza, das guerras, da miséria, da ausência do Estado, e pelas democracias débeis e doentias que evoluíram para um Estado Totalitário.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 </a:t>
            </a:r>
          </a:p>
        </p:txBody>
      </p:sp>
      <p:pic>
        <p:nvPicPr>
          <p:cNvPr id="14" name="Imagem 13" descr="Sem Título-1.png">
            <a:hlinkClick r:id="rId4" action="ppaction://hlinksldjump"/>
            <a:extLst>
              <a:ext uri="{FF2B5EF4-FFF2-40B4-BE49-F238E27FC236}">
                <a16:creationId xmlns:a16="http://schemas.microsoft.com/office/drawing/2014/main" xmlns="" id="{B8F3D334-57E9-4ED6-A28E-372DE93469A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496" y="6525344"/>
            <a:ext cx="288032" cy="28803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Banner To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46"/>
            <a:ext cx="9144000" cy="1196752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323528" y="404664"/>
            <a:ext cx="3267241" cy="52322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pt-BR" sz="2800" dirty="0">
                <a:latin typeface="Baskerville Old Face" pitchFamily="18" charset="0"/>
              </a:rPr>
              <a:t>Temas de Ouvidorias</a:t>
            </a:r>
            <a:endParaRPr lang="pt-BR" sz="2800" dirty="0">
              <a:solidFill>
                <a:schemeClr val="bg1"/>
              </a:solidFill>
              <a:latin typeface="Baskerville Old Face" pitchFamily="18" charset="0"/>
            </a:endParaRPr>
          </a:p>
        </p:txBody>
      </p:sp>
      <p:pic>
        <p:nvPicPr>
          <p:cNvPr id="6" name="Imagem 5" descr="Outro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5229200"/>
            <a:ext cx="2483768" cy="1603696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 bwMode="auto">
          <a:xfrm>
            <a:off x="6614513" y="5877272"/>
            <a:ext cx="45719" cy="98072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pt-BR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182812" y="1601034"/>
            <a:ext cx="878196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tx1"/>
                </a:solidFill>
              </a:rPr>
              <a:t>	Hoje só podemos pensar em Direitos Humanos, dentro de uma moldura de estado democrático, considerando as críticas existentes à democracia representativa, à implantação dos direitos sociais os quais exigem um investimento por parte do Estado, bem como o respeito aos direitos fundamentais tanto nas relações entre o indivíduo e o Estado, como também entre as pessoas físicas e jurídicas, as grandes empresas e os grupos transnacionais.</a:t>
            </a:r>
          </a:p>
          <a:p>
            <a:r>
              <a:rPr lang="pt-BR" sz="1400" dirty="0">
                <a:solidFill>
                  <a:schemeClr val="tx1"/>
                </a:solidFill>
              </a:rPr>
              <a:t>	</a:t>
            </a:r>
          </a:p>
          <a:p>
            <a:r>
              <a:rPr lang="pt-BR" sz="1400" dirty="0">
                <a:solidFill>
                  <a:schemeClr val="tx1"/>
                </a:solidFill>
              </a:rPr>
              <a:t>	Os direitos fundamentais positivam valores eleitos por uma comunidade como nucleares, de natureza a balizar a atuação o poder político, do poder público e até mesmo dos particulares, irradiando-se por todo o ordenamento jurídico. Quanto mais houver respeito aos direitos fundamentais do homem, mais democrático será o Estado de Direito.</a:t>
            </a:r>
          </a:p>
          <a:p>
            <a:endParaRPr lang="pt-BR" sz="1400" dirty="0">
              <a:solidFill>
                <a:schemeClr val="tx1"/>
              </a:solidFill>
            </a:endParaRPr>
          </a:p>
          <a:p>
            <a:r>
              <a:rPr lang="pt-BR" sz="1400" dirty="0">
                <a:solidFill>
                  <a:schemeClr val="tx1"/>
                </a:solidFill>
              </a:rPr>
              <a:t>         E nesse caldo as Ouvidorias passam a ter uma importância que se traduz no exercício de uma função independente e autônoma, com credibilidade junto ao público que representa, que faz a interlocução entre o cidadão, o estado e a sociedade civil.</a:t>
            </a:r>
          </a:p>
          <a:p>
            <a:endParaRPr lang="pt-BR" sz="1400" dirty="0">
              <a:solidFill>
                <a:schemeClr val="tx1"/>
              </a:solidFill>
            </a:endParaRPr>
          </a:p>
        </p:txBody>
      </p:sp>
      <p:pic>
        <p:nvPicPr>
          <p:cNvPr id="14" name="Imagem 13" descr="Sem Título-1.png">
            <a:hlinkClick r:id="rId4" action="ppaction://hlinksldjump"/>
            <a:extLst>
              <a:ext uri="{FF2B5EF4-FFF2-40B4-BE49-F238E27FC236}">
                <a16:creationId xmlns:a16="http://schemas.microsoft.com/office/drawing/2014/main" xmlns="" id="{B8F3D334-57E9-4ED6-A28E-372DE93469A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496" y="6525344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1635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Banner To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46"/>
            <a:ext cx="9144000" cy="1196752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323528" y="404664"/>
            <a:ext cx="3267241" cy="52322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pt-BR" sz="2800" dirty="0">
                <a:latin typeface="Baskerville Old Face" pitchFamily="18" charset="0"/>
              </a:rPr>
              <a:t>Temas de Ouvidorias</a:t>
            </a:r>
            <a:endParaRPr lang="pt-BR" sz="2800" dirty="0">
              <a:solidFill>
                <a:schemeClr val="bg1"/>
              </a:solidFill>
              <a:latin typeface="Baskerville Old Face" pitchFamily="18" charset="0"/>
            </a:endParaRPr>
          </a:p>
        </p:txBody>
      </p:sp>
      <p:pic>
        <p:nvPicPr>
          <p:cNvPr id="6" name="Imagem 5" descr="Outro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5229200"/>
            <a:ext cx="2483768" cy="1603696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 bwMode="auto">
          <a:xfrm>
            <a:off x="6614513" y="5877272"/>
            <a:ext cx="45719" cy="98072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pt-BR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182812" y="1601034"/>
            <a:ext cx="8781964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400" dirty="0">
                <a:solidFill>
                  <a:schemeClr val="tx1"/>
                </a:solidFill>
              </a:rPr>
              <a:t>	Avanços ressaltam a maior responsabilidade de todos os envolvidos neste processo de promoção da cidadania e dos direitos humanos, afinal, permite um melhor diálogo entre o cidadão, o Estado, concessionários de serviço público, grandes grupos econômicos e financeiros, nacionais e transnacionais.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 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	Ao longo da história da humanidade percebe-se que a democracia e os direitos fundamentais estão intrinsicamente ligados, de modo que uma sociedade democrática se pauta pelo respeito aos direitos fundamentais que geram para o Estado, para as entidades públicas e privadas, um </a:t>
            </a:r>
            <a:r>
              <a:rPr lang="pt-BR" sz="1400" i="1" dirty="0" err="1">
                <a:solidFill>
                  <a:schemeClr val="tx1"/>
                </a:solidFill>
              </a:rPr>
              <a:t>facere</a:t>
            </a:r>
            <a:r>
              <a:rPr lang="pt-BR" sz="1400" dirty="0">
                <a:solidFill>
                  <a:schemeClr val="tx1"/>
                </a:solidFill>
              </a:rPr>
              <a:t> e </a:t>
            </a:r>
            <a:r>
              <a:rPr lang="pt-BR" sz="1400" i="1" dirty="0">
                <a:solidFill>
                  <a:schemeClr val="tx1"/>
                </a:solidFill>
              </a:rPr>
              <a:t>non</a:t>
            </a:r>
            <a:r>
              <a:rPr lang="pt-BR" sz="1400" dirty="0">
                <a:solidFill>
                  <a:schemeClr val="tx1"/>
                </a:solidFill>
              </a:rPr>
              <a:t> </a:t>
            </a:r>
            <a:r>
              <a:rPr lang="pt-BR" sz="1400" i="1" dirty="0" err="1">
                <a:solidFill>
                  <a:schemeClr val="tx1"/>
                </a:solidFill>
              </a:rPr>
              <a:t>facere</a:t>
            </a:r>
            <a:r>
              <a:rPr lang="pt-BR" sz="1400" dirty="0">
                <a:solidFill>
                  <a:schemeClr val="tx1"/>
                </a:solidFill>
              </a:rPr>
              <a:t>. Por parte do Estado, existe ainda o dever de suportar as posições jurídicas dos titulares dos direitos fundamentais, relativamente ao bem jurídico protegido.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 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	O mesmo se diz com relação a prestação de serviço tanto público como privada, que deve ser prestada pelo empreendedor e pelo Estado, buscando a eficiência, a transparência, a moralidade, a dignidade da pessoa humana, a igualdade entre os homens.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 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	Nesse diálogo as Ouvidorias passam a ter uma importância maior, visto que tem como característica interligar, difundir, transmitir a informação buscando fazer com que aquela comunicação trazida pelo cidadão seja vista, analisada e atendida de forma efetiva.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 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	</a:t>
            </a:r>
          </a:p>
        </p:txBody>
      </p:sp>
      <p:pic>
        <p:nvPicPr>
          <p:cNvPr id="14" name="Imagem 13" descr="Sem Título-1.png">
            <a:hlinkClick r:id="rId4" action="ppaction://hlinksldjump"/>
            <a:extLst>
              <a:ext uri="{FF2B5EF4-FFF2-40B4-BE49-F238E27FC236}">
                <a16:creationId xmlns:a16="http://schemas.microsoft.com/office/drawing/2014/main" xmlns="" id="{B8F3D334-57E9-4ED6-A28E-372DE93469A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496" y="6525344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6655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Banner To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46"/>
            <a:ext cx="9144000" cy="1196752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323528" y="404664"/>
            <a:ext cx="3267241" cy="52322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pt-BR" sz="2800" dirty="0">
                <a:latin typeface="Baskerville Old Face" pitchFamily="18" charset="0"/>
              </a:rPr>
              <a:t>Temas de Ouvidorias</a:t>
            </a:r>
            <a:endParaRPr lang="pt-BR" sz="2800" dirty="0">
              <a:solidFill>
                <a:schemeClr val="bg1"/>
              </a:solidFill>
              <a:latin typeface="Baskerville Old Face" pitchFamily="18" charset="0"/>
            </a:endParaRPr>
          </a:p>
        </p:txBody>
      </p:sp>
      <p:pic>
        <p:nvPicPr>
          <p:cNvPr id="6" name="Imagem 5" descr="Outro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5229200"/>
            <a:ext cx="2483768" cy="1603696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 bwMode="auto">
          <a:xfrm>
            <a:off x="6614513" y="5877272"/>
            <a:ext cx="45719" cy="98072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pt-BR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182812" y="1282109"/>
            <a:ext cx="878196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400" dirty="0">
                <a:solidFill>
                  <a:schemeClr val="tx1"/>
                </a:solidFill>
              </a:rPr>
              <a:t>	As Ouvidorias, por serem um órgão que representa a difusão da reclamação, queixa e sugestão, atuando em rede poderão criar uma instância administrativa comprometida com uma escuta baseada na empatia e sensibilização do problema vivido pelo comunicante. Uma vez instrumentalizada essa instância, comprometida com o devido processo legal, possibilita-se a resolução de questões iminentemente de cunho administrativo.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 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	Se conseguirmos ligar em rede todas as Ouvidorias da rede publica e privada, poderemos então fazer uma efetiva intercessão entre o Estado – Sociedade Civil – Cidadão.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 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	Para que haja uma sociedade democrática, faz-se necessário que os grandes conglomerados e administração pública, bem como concessionários públicos, sejam tocados pelo processo de democratização, respeito aos direitos fundamentais e aos princípios constitucionais do Estado Social e Democrático de Direito.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 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	Com o sufrágio universal estendido a toda população, não havendo exclusão de nenhum segmento da sociedade, o índice de desenvolvimento democrático não é mais o número de pessoas que votam, e sim o número de locais políticos em que se exerce o direito do voto. Segundo Bobbio, para dar-se um juízo sobre o estado da democratização num dado país, o critério não deve ser o de “quem” vota, mas o de “onde” se vota, onde se participa. </a:t>
            </a:r>
          </a:p>
          <a:p>
            <a:pPr algn="just"/>
            <a:endParaRPr lang="pt-BR" sz="1400" dirty="0">
              <a:solidFill>
                <a:schemeClr val="tx1"/>
              </a:solidFill>
            </a:endParaRPr>
          </a:p>
        </p:txBody>
      </p:sp>
      <p:pic>
        <p:nvPicPr>
          <p:cNvPr id="14" name="Imagem 13" descr="Sem Título-1.png">
            <a:hlinkClick r:id="rId4" action="ppaction://hlinksldjump"/>
            <a:extLst>
              <a:ext uri="{FF2B5EF4-FFF2-40B4-BE49-F238E27FC236}">
                <a16:creationId xmlns:a16="http://schemas.microsoft.com/office/drawing/2014/main" xmlns="" id="{B8F3D334-57E9-4ED6-A28E-372DE93469A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496" y="6525344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6352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Banner To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46"/>
            <a:ext cx="9144000" cy="1196752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323528" y="404664"/>
            <a:ext cx="3267241" cy="52322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pt-BR" sz="2800" dirty="0">
                <a:latin typeface="Baskerville Old Face" pitchFamily="18" charset="0"/>
              </a:rPr>
              <a:t>Temas de Ouvidorias</a:t>
            </a:r>
            <a:endParaRPr lang="pt-BR" sz="2800" dirty="0">
              <a:solidFill>
                <a:schemeClr val="bg1"/>
              </a:solidFill>
              <a:latin typeface="Baskerville Old Face" pitchFamily="18" charset="0"/>
            </a:endParaRPr>
          </a:p>
        </p:txBody>
      </p:sp>
      <p:pic>
        <p:nvPicPr>
          <p:cNvPr id="6" name="Imagem 5" descr="Outro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5229200"/>
            <a:ext cx="2483768" cy="1603696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 bwMode="auto">
          <a:xfrm>
            <a:off x="6614513" y="5877272"/>
            <a:ext cx="45719" cy="98072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pt-BR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179512" y="1475487"/>
            <a:ext cx="8781964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400" dirty="0">
                <a:solidFill>
                  <a:schemeClr val="tx1"/>
                </a:solidFill>
              </a:rPr>
              <a:t>	Nesse viés, a democratização da estrutura burocrática do Estado, bem como das Instituições da sociedade civil e das grandes empresas, tanto na área de saúde, educação, bancária, investimentos, é primordial, devendo desenvolver-se políticas voltadas a práticas democráticas e distribuição de poder, evitando a formação de pequenas oligarquias, de maneira a permitir amplo respeito aos direitos fundamentais, o controle dos atos decisórios, como também, a descentralização dos núcleos decisórios.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 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	É importante termos em mente que a democracia, por ser um sistema político que pressupõe o dissenso, necessita de espaços de discussão, de forma que se possa chegar a um consenso de satisfação mínima na relação entre as pessoas e as organizações sociais governamentais e não governamentais, numa sociedade cada vez mais plural. A democratização da sociedade civil e do Estado alarga e integra a democracia política.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 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	A sociedade contemporânea apresenta vários núcleos de discussão e dentre eles situa-se as Ouvidorias.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 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	</a:t>
            </a:r>
          </a:p>
          <a:p>
            <a:pPr algn="just"/>
            <a:endParaRPr lang="pt-BR" sz="1400" dirty="0">
              <a:solidFill>
                <a:schemeClr val="tx1"/>
              </a:solidFill>
            </a:endParaRP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 </a:t>
            </a:r>
          </a:p>
          <a:p>
            <a:pPr algn="r"/>
            <a:r>
              <a:rPr lang="pt-BR" sz="1400" u="sng" dirty="0">
                <a:solidFill>
                  <a:schemeClr val="tx1"/>
                </a:solidFill>
              </a:rPr>
              <a:t>	</a:t>
            </a:r>
            <a:r>
              <a:rPr lang="pt-BR" u="sng" baseline="30000" dirty="0">
                <a:solidFill>
                  <a:schemeClr val="tx1"/>
                </a:solidFill>
              </a:rPr>
              <a:t> Bobbio, Norberto, O Futuro da Democracia: Uma Defesa das Regras do Jogo, p.92.</a:t>
            </a:r>
            <a:endParaRPr lang="pt-BR" sz="1400" u="sng" dirty="0">
              <a:solidFill>
                <a:schemeClr val="tx1"/>
              </a:solidFill>
            </a:endParaRPr>
          </a:p>
        </p:txBody>
      </p:sp>
      <p:pic>
        <p:nvPicPr>
          <p:cNvPr id="14" name="Imagem 13" descr="Sem Título-1.png">
            <a:hlinkClick r:id="rId4" action="ppaction://hlinksldjump"/>
            <a:extLst>
              <a:ext uri="{FF2B5EF4-FFF2-40B4-BE49-F238E27FC236}">
                <a16:creationId xmlns:a16="http://schemas.microsoft.com/office/drawing/2014/main" xmlns="" id="{B8F3D334-57E9-4ED6-A28E-372DE93469A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496" y="6525344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363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Banner To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46"/>
            <a:ext cx="9144000" cy="1196752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323528" y="404664"/>
            <a:ext cx="3267241" cy="52322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pt-BR" sz="2800" dirty="0">
                <a:latin typeface="Baskerville Old Face" pitchFamily="18" charset="0"/>
              </a:rPr>
              <a:t>Temas de Ouvidorias</a:t>
            </a:r>
          </a:p>
        </p:txBody>
      </p:sp>
      <p:pic>
        <p:nvPicPr>
          <p:cNvPr id="6" name="Imagem 5" descr="Outro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5229200"/>
            <a:ext cx="2483768" cy="1603696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 bwMode="auto">
          <a:xfrm>
            <a:off x="6614513" y="5877272"/>
            <a:ext cx="45719" cy="98072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pt-BR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179512" y="1412776"/>
            <a:ext cx="87819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400" dirty="0">
                <a:solidFill>
                  <a:schemeClr val="tx1"/>
                </a:solidFill>
              </a:rPr>
              <a:t> 	A democracia não combina com o segredo, pois consiste em afirmar que é o governo do “poder visível”, necessitando que os atos de governo praticados sejam públicos, claros, sem mistério. A burocracia tanto do público como também do privado, tem que ser transparente, pública, oposta ao mistério, ao segredo.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 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	As Ouvidorias devem subsidiar o Portal da Transparência, que é um grande guarda-chuva, no qual se insere também a proteção e acesso a dados.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 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	A opacidade dos sistemas de TI desenvolvidos pelos poderes públicos dificulta o acesso à informação produzida pelos órgãos públicos, fazendo com que a demanda da Lei de Acesso à Informação seja muito pontual no que tange a consulta dos sistemas de acompanhamento processual. Isso nos faz refletir como as estruturas burocráticas num primeiro momento, se organizaram para dentro de si mesma, e hoje com a Lei de Acesso à Informação, a Lei de Ouvidorias Públicas, mitigadas com a Lei de Proteção aos Dados, começamos a ter uma releitura constitucional baseada na </a:t>
            </a:r>
            <a:r>
              <a:rPr lang="pt-BR" sz="1400" dirty="0" err="1">
                <a:solidFill>
                  <a:schemeClr val="tx1"/>
                </a:solidFill>
              </a:rPr>
              <a:t>fundamentalização</a:t>
            </a:r>
            <a:r>
              <a:rPr lang="pt-BR" sz="1400" dirty="0">
                <a:solidFill>
                  <a:schemeClr val="tx1"/>
                </a:solidFill>
              </a:rPr>
              <a:t> dos Direitos Fundamentais, irradiando-se a todo o ordenamento jurídico, englobando todos os atores integrantes da malha social.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 </a:t>
            </a:r>
          </a:p>
          <a:p>
            <a:pPr algn="just"/>
            <a:r>
              <a:rPr lang="pt-BR" sz="1400" dirty="0">
                <a:solidFill>
                  <a:schemeClr val="tx1"/>
                </a:solidFill>
              </a:rPr>
              <a:t>	Cabe às Ouvidorias buscar cada vez mais a transparência dos atos da administração pública, como também, das empresas privadas e transmitir o olhar do cidadão de forma a que ele seja visto e pensado.</a:t>
            </a:r>
          </a:p>
        </p:txBody>
      </p:sp>
      <p:pic>
        <p:nvPicPr>
          <p:cNvPr id="14" name="Imagem 13" descr="Sem Título-1.png">
            <a:hlinkClick r:id="rId4" action="ppaction://hlinksldjump"/>
            <a:extLst>
              <a:ext uri="{FF2B5EF4-FFF2-40B4-BE49-F238E27FC236}">
                <a16:creationId xmlns:a16="http://schemas.microsoft.com/office/drawing/2014/main" xmlns="" id="{B8F3D334-57E9-4ED6-A28E-372DE93469A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496" y="6525344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0718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Banner To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46"/>
            <a:ext cx="9144000" cy="1196752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323528" y="404664"/>
            <a:ext cx="3267241" cy="52322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pt-BR" sz="2800" dirty="0">
                <a:latin typeface="Baskerville Old Face" pitchFamily="18" charset="0"/>
              </a:rPr>
              <a:t>Temas de Ouvidorias</a:t>
            </a:r>
          </a:p>
        </p:txBody>
      </p:sp>
      <p:pic>
        <p:nvPicPr>
          <p:cNvPr id="6" name="Imagem 5" descr="Outro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5229200"/>
            <a:ext cx="2483768" cy="1603696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 bwMode="auto">
          <a:xfrm>
            <a:off x="6614513" y="5877272"/>
            <a:ext cx="45719" cy="98072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pt-BR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181018" y="1521363"/>
            <a:ext cx="8781964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tx1"/>
                </a:solidFill>
              </a:rPr>
              <a:t>	O que hoje percebemos, é que a democracia representativa precisa de canais de oxigenação do próprio sistema, considerando o desgaste </a:t>
            </a:r>
            <a:r>
              <a:rPr lang="pt-BR" sz="1400" dirty="0" smtClean="0">
                <a:solidFill>
                  <a:schemeClr val="tx1"/>
                </a:solidFill>
              </a:rPr>
              <a:t>causado pelo lapso </a:t>
            </a:r>
            <a:r>
              <a:rPr lang="pt-BR" sz="1400" dirty="0">
                <a:solidFill>
                  <a:schemeClr val="tx1"/>
                </a:solidFill>
              </a:rPr>
              <a:t>temporal.  Faz-se necessário a participação popular, por sermos todos usuários dos serviços da administração pública, fazendo-se presentes no acompanhamento, na prestação e na avaliação de tais serviços (lei 13460/2017 – art. 18 – cria o “conselho de usuários”, que funciona como órgãos consultivo dotados de atribuições específicas: acompanhar a prestação de serviços, participar na avaliação dos serviços, propor melhorias na prestação dos serviços; contribuir na definição de diretrizes para o adequado atendimento ao Usuário e acompanhar e avaliar a atuação do Ouvidor). </a:t>
            </a:r>
          </a:p>
          <a:p>
            <a:r>
              <a:rPr lang="pt-BR" sz="1400" dirty="0">
                <a:solidFill>
                  <a:schemeClr val="tx1"/>
                </a:solidFill>
              </a:rPr>
              <a:t>	</a:t>
            </a:r>
          </a:p>
          <a:p>
            <a:r>
              <a:rPr lang="pt-BR" sz="1400" dirty="0">
                <a:solidFill>
                  <a:schemeClr val="tx1"/>
                </a:solidFill>
              </a:rPr>
              <a:t>         Ouvidorias fortalecidas, consideradas como um canal de observação por parte dos dirigentes, certamente norteará as políticas públicas, empresariais, corporativas mais positivas para a pauta do cidadão.</a:t>
            </a:r>
          </a:p>
          <a:p>
            <a:r>
              <a:rPr lang="pt-BR" sz="1400" dirty="0">
                <a:solidFill>
                  <a:schemeClr val="tx1"/>
                </a:solidFill>
              </a:rPr>
              <a:t> </a:t>
            </a:r>
          </a:p>
          <a:p>
            <a:r>
              <a:rPr lang="pt-BR" sz="1400" dirty="0">
                <a:solidFill>
                  <a:schemeClr val="tx1"/>
                </a:solidFill>
              </a:rPr>
              <a:t>	A insistência pela democracia representativa significa que até os dias de hoje, o homem ainda não encontrou regime melhor, apesar de sabermos que não se trata de nenhum nirvana.</a:t>
            </a:r>
          </a:p>
          <a:p>
            <a:r>
              <a:rPr lang="pt-BR" sz="1400" dirty="0">
                <a:solidFill>
                  <a:schemeClr val="tx1"/>
                </a:solidFill>
              </a:rPr>
              <a:t> </a:t>
            </a:r>
          </a:p>
          <a:p>
            <a:r>
              <a:rPr lang="pt-BR" sz="1400" dirty="0">
                <a:solidFill>
                  <a:schemeClr val="tx1"/>
                </a:solidFill>
              </a:rPr>
              <a:t>	O aparelhamento de entidades privadas, bem como de toda administração pública, necessita ser transparente e orientado para o interesse público, evitando a cartelização do serviço em facções representantes de partidos políticos.</a:t>
            </a:r>
          </a:p>
          <a:p>
            <a:pPr algn="just"/>
            <a:endParaRPr lang="pt-BR" sz="1400" dirty="0">
              <a:solidFill>
                <a:schemeClr val="tx1"/>
              </a:solidFill>
            </a:endParaRPr>
          </a:p>
        </p:txBody>
      </p:sp>
      <p:pic>
        <p:nvPicPr>
          <p:cNvPr id="14" name="Imagem 13" descr="Sem Título-1.png">
            <a:hlinkClick r:id="rId4" action="ppaction://hlinksldjump"/>
            <a:extLst>
              <a:ext uri="{FF2B5EF4-FFF2-40B4-BE49-F238E27FC236}">
                <a16:creationId xmlns:a16="http://schemas.microsoft.com/office/drawing/2014/main" xmlns="" id="{B8F3D334-57E9-4ED6-A28E-372DE93469A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496" y="6525344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4192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theme/theme1.xml><?xml version="1.0" encoding="utf-8"?>
<a:theme xmlns:a="http://schemas.openxmlformats.org/drawingml/2006/main" name="Tema do Office">
  <a:themeElements>
    <a:clrScheme name="Personalizada 7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FFFF"/>
      </a:hlink>
      <a:folHlink>
        <a:srgbClr val="FFFFFF"/>
      </a:folHlink>
    </a:clrScheme>
    <a:fontScheme name="Tema do Office">
      <a:majorFont>
        <a:latin typeface="Calibri"/>
        <a:ea typeface="Droid Sans Fallback"/>
        <a:cs typeface="Droid Sans Fallback"/>
      </a:majorFont>
      <a:minorFont>
        <a:latin typeface="Calibri"/>
        <a:ea typeface="Droid Sans Fallback"/>
        <a:cs typeface="Droid Sans Fallback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Tema do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o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Personalizad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FFFF"/>
      </a:hlink>
      <a:folHlink>
        <a:srgbClr val="F2F2F2"/>
      </a:folHlink>
    </a:clrScheme>
    <a:fontScheme name="Tema do Office">
      <a:majorFont>
        <a:latin typeface="Calibri"/>
        <a:ea typeface="Droid Sans Fallback"/>
        <a:cs typeface="Droid Sans Fallback"/>
      </a:majorFont>
      <a:minorFont>
        <a:latin typeface="Calibri"/>
        <a:ea typeface="Droid Sans Fallback"/>
        <a:cs typeface="Droid Sans Fallback"/>
      </a:minorFont>
    </a:fontScheme>
    <a:fmtScheme name="Aspect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Tema do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o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8424</TotalTime>
  <Words>66</Words>
  <Application>Microsoft Office PowerPoint</Application>
  <PresentationFormat>Apresentação na tela (4:3)</PresentationFormat>
  <Paragraphs>76</Paragraphs>
  <Slides>11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slides</vt:lpstr>
      </vt:variant>
      <vt:variant>
        <vt:i4>11</vt:i4>
      </vt:variant>
    </vt:vector>
  </HeadingPairs>
  <TitlesOfParts>
    <vt:vector size="13" baseType="lpstr">
      <vt:lpstr>Tema do Office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booboo</dc:creator>
  <cp:lastModifiedBy>Charles Gomes Da Silva</cp:lastModifiedBy>
  <cp:revision>979</cp:revision>
  <cp:lastPrinted>2019-01-08T21:31:14Z</cp:lastPrinted>
  <dcterms:created xsi:type="dcterms:W3CDTF">2011-04-28T14:24:50Z</dcterms:created>
  <dcterms:modified xsi:type="dcterms:W3CDTF">2019-11-18T18:23:30Z</dcterms:modified>
</cp:coreProperties>
</file>