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9" r:id="rId1"/>
  </p:sldMasterIdLst>
  <p:notesMasterIdLst>
    <p:notesMasterId r:id="rId39"/>
  </p:notesMasterIdLst>
  <p:sldIdLst>
    <p:sldId id="256" r:id="rId2"/>
    <p:sldId id="265" r:id="rId3"/>
    <p:sldId id="266" r:id="rId4"/>
    <p:sldId id="675" r:id="rId5"/>
    <p:sldId id="660" r:id="rId6"/>
    <p:sldId id="267" r:id="rId7"/>
    <p:sldId id="664" r:id="rId8"/>
    <p:sldId id="659" r:id="rId9"/>
    <p:sldId id="666" r:id="rId10"/>
    <p:sldId id="624" r:id="rId11"/>
    <p:sldId id="268" r:id="rId12"/>
    <p:sldId id="661" r:id="rId13"/>
    <p:sldId id="676" r:id="rId14"/>
    <p:sldId id="354" r:id="rId15"/>
    <p:sldId id="260" r:id="rId16"/>
    <p:sldId id="658" r:id="rId17"/>
    <p:sldId id="657" r:id="rId18"/>
    <p:sldId id="651" r:id="rId19"/>
    <p:sldId id="668" r:id="rId20"/>
    <p:sldId id="258" r:id="rId21"/>
    <p:sldId id="358" r:id="rId22"/>
    <p:sldId id="363" r:id="rId23"/>
    <p:sldId id="357" r:id="rId24"/>
    <p:sldId id="637" r:id="rId25"/>
    <p:sldId id="644" r:id="rId26"/>
    <p:sldId id="364" r:id="rId27"/>
    <p:sldId id="618" r:id="rId28"/>
    <p:sldId id="670" r:id="rId29"/>
    <p:sldId id="673" r:id="rId30"/>
    <p:sldId id="672" r:id="rId31"/>
    <p:sldId id="646" r:id="rId32"/>
    <p:sldId id="628" r:id="rId33"/>
    <p:sldId id="645" r:id="rId34"/>
    <p:sldId id="667" r:id="rId35"/>
    <p:sldId id="356" r:id="rId36"/>
    <p:sldId id="647" r:id="rId37"/>
    <p:sldId id="276"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9BD5"/>
    <a:srgbClr val="FFFF00"/>
    <a:srgbClr val="526204"/>
    <a:srgbClr val="ACD4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9814" autoAdjust="0"/>
  </p:normalViewPr>
  <p:slideViewPr>
    <p:cSldViewPr snapToGrid="0">
      <p:cViewPr>
        <p:scale>
          <a:sx n="82" d="100"/>
          <a:sy n="82" d="100"/>
        </p:scale>
        <p:origin x="582" y="-18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3F0254-95F3-4ACE-A293-990788524A79}" type="doc">
      <dgm:prSet loTypeId="urn:microsoft.com/office/officeart/2005/8/layout/radial6" loCatId="relationship" qsTypeId="urn:microsoft.com/office/officeart/2005/8/quickstyle/simple5" qsCatId="simple" csTypeId="urn:microsoft.com/office/officeart/2005/8/colors/colorful2" csCatId="colorful" phldr="1"/>
      <dgm:spPr/>
      <dgm:t>
        <a:bodyPr/>
        <a:lstStyle/>
        <a:p>
          <a:endParaRPr lang="pt-BR"/>
        </a:p>
      </dgm:t>
    </dgm:pt>
    <dgm:pt modelId="{9C8A181E-4A4D-4764-BAAD-6A4C9D30C5C3}">
      <dgm:prSet phldrT="[Texto]" custT="1"/>
      <dgm:spPr>
        <a:solidFill>
          <a:srgbClr val="07D2D7"/>
        </a:solidFill>
      </dgm:spPr>
      <dgm:t>
        <a:bodyPr/>
        <a:lstStyle/>
        <a:p>
          <a:r>
            <a:rPr lang="pt-BR" sz="1100" b="1" u="sng" dirty="0">
              <a:effectLst/>
            </a:rPr>
            <a:t>4. Plano de Integridade</a:t>
          </a:r>
        </a:p>
        <a:p>
          <a:r>
            <a:rPr lang="pt-BR" sz="1100" b="1" dirty="0"/>
            <a:t>- Padrões de ética e de conduta</a:t>
          </a:r>
        </a:p>
        <a:p>
          <a:r>
            <a:rPr lang="pt-BR" sz="1100" b="1" dirty="0"/>
            <a:t>- Políticas e procedimentos</a:t>
          </a:r>
        </a:p>
        <a:p>
          <a:r>
            <a:rPr lang="pt-BR" sz="1100" b="1" dirty="0"/>
            <a:t>- Comunicação e treinamento</a:t>
          </a:r>
        </a:p>
        <a:p>
          <a:r>
            <a:rPr lang="pt-BR" sz="1100" b="1" dirty="0"/>
            <a:t>- </a:t>
          </a:r>
          <a:r>
            <a:rPr lang="pt-BR" sz="1100" b="1" dirty="0">
              <a:solidFill>
                <a:srgbClr val="FFFF00"/>
              </a:solidFill>
            </a:rPr>
            <a:t>Canais de denúncias</a:t>
          </a:r>
        </a:p>
        <a:p>
          <a:r>
            <a:rPr lang="pt-BR" sz="1100" b="1" dirty="0">
              <a:solidFill>
                <a:srgbClr val="FFFF00"/>
              </a:solidFill>
            </a:rPr>
            <a:t>- Medidas disciplinares</a:t>
          </a:r>
        </a:p>
        <a:p>
          <a:r>
            <a:rPr lang="pt-BR" sz="1200" b="1" dirty="0">
              <a:solidFill>
                <a:srgbClr val="FFFF00"/>
              </a:solidFill>
            </a:rPr>
            <a:t>- Ações de remediação</a:t>
          </a:r>
        </a:p>
      </dgm:t>
    </dgm:pt>
    <dgm:pt modelId="{81002A1E-BE91-4030-BCD9-95ED57E11D47}" type="parTrans" cxnId="{CEFBA0F5-00A3-43C0-A6B4-A2CEFE46302A}">
      <dgm:prSet/>
      <dgm:spPr/>
      <dgm:t>
        <a:bodyPr/>
        <a:lstStyle/>
        <a:p>
          <a:endParaRPr lang="pt-BR"/>
        </a:p>
      </dgm:t>
    </dgm:pt>
    <dgm:pt modelId="{BBAE3404-9E6A-442E-AA26-3D3E5D2F06EB}" type="sibTrans" cxnId="{CEFBA0F5-00A3-43C0-A6B4-A2CEFE46302A}">
      <dgm:prSet/>
      <dgm:spPr/>
      <dgm:t>
        <a:bodyPr/>
        <a:lstStyle/>
        <a:p>
          <a:endParaRPr lang="pt-BR"/>
        </a:p>
      </dgm:t>
    </dgm:pt>
    <dgm:pt modelId="{638BD272-9D5F-478C-99C2-ACBEEF32E8BC}">
      <dgm:prSet phldrT="[Texto]" custT="1"/>
      <dgm:spPr>
        <a:solidFill>
          <a:srgbClr val="FF6600"/>
        </a:solidFill>
      </dgm:spPr>
      <dgm:t>
        <a:bodyPr/>
        <a:lstStyle/>
        <a:p>
          <a:r>
            <a:rPr lang="pt-BR" sz="1200" b="1" i="0" dirty="0"/>
            <a:t>1. Apoio e Comprometimento da alta direção</a:t>
          </a:r>
        </a:p>
      </dgm:t>
    </dgm:pt>
    <dgm:pt modelId="{31CECFF7-E835-460D-A861-EEAF6140DA69}" type="parTrans" cxnId="{8364BED5-2611-4D6D-BFBB-39C43AC784F4}">
      <dgm:prSet/>
      <dgm:spPr/>
      <dgm:t>
        <a:bodyPr/>
        <a:lstStyle/>
        <a:p>
          <a:endParaRPr lang="pt-BR"/>
        </a:p>
      </dgm:t>
    </dgm:pt>
    <dgm:pt modelId="{429EE0DF-9236-474E-8370-1473EF9D53F7}" type="sibTrans" cxnId="{8364BED5-2611-4D6D-BFBB-39C43AC784F4}">
      <dgm:prSet/>
      <dgm:spPr/>
      <dgm:t>
        <a:bodyPr/>
        <a:lstStyle/>
        <a:p>
          <a:endParaRPr lang="pt-BR" sz="1200"/>
        </a:p>
      </dgm:t>
    </dgm:pt>
    <dgm:pt modelId="{CC5599B1-05C5-495A-9635-C3662A489AB8}">
      <dgm:prSet phldrT="[Texto]" custT="1"/>
      <dgm:spPr>
        <a:solidFill>
          <a:srgbClr val="C00000"/>
        </a:solidFill>
      </dgm:spPr>
      <dgm:t>
        <a:bodyPr/>
        <a:lstStyle/>
        <a:p>
          <a:r>
            <a:rPr lang="pt-BR" sz="1200" b="1" i="0" dirty="0">
              <a:highlight>
                <a:srgbClr val="CC0000"/>
              </a:highlight>
            </a:rPr>
            <a:t>3. Análise de Riscos</a:t>
          </a:r>
        </a:p>
      </dgm:t>
    </dgm:pt>
    <dgm:pt modelId="{9CDE3E34-8934-446A-9C15-77D9CC06E6BB}" type="parTrans" cxnId="{C478F733-FFCF-4A47-9794-BC782410958D}">
      <dgm:prSet/>
      <dgm:spPr/>
      <dgm:t>
        <a:bodyPr/>
        <a:lstStyle/>
        <a:p>
          <a:endParaRPr lang="pt-BR"/>
        </a:p>
      </dgm:t>
    </dgm:pt>
    <dgm:pt modelId="{B4DAB67A-6BA0-4E4E-9591-B73000F3A7CC}" type="sibTrans" cxnId="{C478F733-FFCF-4A47-9794-BC782410958D}">
      <dgm:prSet/>
      <dgm:spPr/>
      <dgm:t>
        <a:bodyPr/>
        <a:lstStyle/>
        <a:p>
          <a:endParaRPr lang="pt-BR" sz="1200"/>
        </a:p>
      </dgm:t>
    </dgm:pt>
    <dgm:pt modelId="{1A5EE978-DE75-4A9B-9895-5BCDAF0F10EE}">
      <dgm:prSet phldrT="[Texto]" custT="1"/>
      <dgm:spPr>
        <a:solidFill>
          <a:schemeClr val="bg1">
            <a:lumMod val="50000"/>
          </a:schemeClr>
        </a:solidFill>
      </dgm:spPr>
      <dgm:t>
        <a:bodyPr/>
        <a:lstStyle/>
        <a:p>
          <a:r>
            <a:rPr lang="pt-BR" sz="1200" b="1" i="0" dirty="0"/>
            <a:t>5.Monitoramento Contínuo</a:t>
          </a:r>
        </a:p>
      </dgm:t>
    </dgm:pt>
    <dgm:pt modelId="{6CD1F0F5-AC82-4D01-9D63-23CC790457F1}" type="parTrans" cxnId="{A575782A-2A8D-46A1-B02C-5D7CF1F8892F}">
      <dgm:prSet/>
      <dgm:spPr/>
      <dgm:t>
        <a:bodyPr/>
        <a:lstStyle/>
        <a:p>
          <a:endParaRPr lang="pt-BR"/>
        </a:p>
      </dgm:t>
    </dgm:pt>
    <dgm:pt modelId="{2A08EF88-7743-42B4-9918-5E4B97EAFD1F}" type="sibTrans" cxnId="{A575782A-2A8D-46A1-B02C-5D7CF1F8892F}">
      <dgm:prSet/>
      <dgm:spPr/>
      <dgm:t>
        <a:bodyPr/>
        <a:lstStyle/>
        <a:p>
          <a:endParaRPr lang="pt-BR" sz="1200"/>
        </a:p>
      </dgm:t>
    </dgm:pt>
    <dgm:pt modelId="{8816D61A-8286-46DA-A27E-6EA6949D21F6}">
      <dgm:prSet/>
      <dgm:spPr/>
      <dgm:t>
        <a:bodyPr/>
        <a:lstStyle/>
        <a:p>
          <a:endParaRPr lang="pt-BR" sz="1200"/>
        </a:p>
      </dgm:t>
    </dgm:pt>
    <dgm:pt modelId="{CF8AD000-45B7-44DA-8C97-AE6AE45889C2}" type="parTrans" cxnId="{714F2266-736C-4CF3-AD71-48D27FB6CB24}">
      <dgm:prSet/>
      <dgm:spPr/>
      <dgm:t>
        <a:bodyPr/>
        <a:lstStyle/>
        <a:p>
          <a:endParaRPr lang="pt-BR"/>
        </a:p>
      </dgm:t>
    </dgm:pt>
    <dgm:pt modelId="{1674A4C8-89C6-4EA3-81BA-DC22FBEFDB08}" type="sibTrans" cxnId="{714F2266-736C-4CF3-AD71-48D27FB6CB24}">
      <dgm:prSet/>
      <dgm:spPr/>
      <dgm:t>
        <a:bodyPr/>
        <a:lstStyle/>
        <a:p>
          <a:endParaRPr lang="pt-BR"/>
        </a:p>
      </dgm:t>
    </dgm:pt>
    <dgm:pt modelId="{3F86752A-87E4-4934-A685-BA74E239739A}">
      <dgm:prSet/>
      <dgm:spPr/>
      <dgm:t>
        <a:bodyPr/>
        <a:lstStyle/>
        <a:p>
          <a:endParaRPr lang="pt-BR" sz="1200"/>
        </a:p>
      </dgm:t>
    </dgm:pt>
    <dgm:pt modelId="{D68E5064-B7D2-45C4-9C7C-1EB22AEAFB06}" type="parTrans" cxnId="{EBFF601C-6267-4629-817F-BB3B56E3303F}">
      <dgm:prSet/>
      <dgm:spPr/>
      <dgm:t>
        <a:bodyPr/>
        <a:lstStyle/>
        <a:p>
          <a:endParaRPr lang="pt-BR"/>
        </a:p>
      </dgm:t>
    </dgm:pt>
    <dgm:pt modelId="{EAC96FCF-A31F-488F-A37D-BDC320323518}" type="sibTrans" cxnId="{EBFF601C-6267-4629-817F-BB3B56E3303F}">
      <dgm:prSet/>
      <dgm:spPr/>
      <dgm:t>
        <a:bodyPr/>
        <a:lstStyle/>
        <a:p>
          <a:endParaRPr lang="pt-BR"/>
        </a:p>
      </dgm:t>
    </dgm:pt>
    <dgm:pt modelId="{C58F91CC-CDBB-42D9-9DC5-A3058BF114B9}">
      <dgm:prSet/>
      <dgm:spPr/>
      <dgm:t>
        <a:bodyPr/>
        <a:lstStyle/>
        <a:p>
          <a:endParaRPr lang="pt-BR" sz="1200"/>
        </a:p>
      </dgm:t>
    </dgm:pt>
    <dgm:pt modelId="{8E58B3CB-28C3-4E8F-87C2-2BD360ACF7FF}" type="parTrans" cxnId="{713E53B1-7B17-4C50-A313-C5A128211509}">
      <dgm:prSet/>
      <dgm:spPr/>
      <dgm:t>
        <a:bodyPr/>
        <a:lstStyle/>
        <a:p>
          <a:endParaRPr lang="pt-BR"/>
        </a:p>
      </dgm:t>
    </dgm:pt>
    <dgm:pt modelId="{52F20215-E7C7-4866-BF6B-678CA5760AFB}" type="sibTrans" cxnId="{713E53B1-7B17-4C50-A313-C5A128211509}">
      <dgm:prSet/>
      <dgm:spPr/>
      <dgm:t>
        <a:bodyPr/>
        <a:lstStyle/>
        <a:p>
          <a:endParaRPr lang="pt-BR"/>
        </a:p>
      </dgm:t>
    </dgm:pt>
    <dgm:pt modelId="{EC233828-C1D9-4DFD-8E9B-F18332D9AA2D}">
      <dgm:prSet/>
      <dgm:spPr/>
      <dgm:t>
        <a:bodyPr/>
        <a:lstStyle/>
        <a:p>
          <a:endParaRPr lang="pt-BR" sz="1200"/>
        </a:p>
      </dgm:t>
    </dgm:pt>
    <dgm:pt modelId="{004093A7-4E6D-40A3-9E95-B4D29BB30282}" type="parTrans" cxnId="{4601A60C-4F64-42A9-8C10-6E1B9DECBC76}">
      <dgm:prSet/>
      <dgm:spPr/>
      <dgm:t>
        <a:bodyPr/>
        <a:lstStyle/>
        <a:p>
          <a:endParaRPr lang="pt-BR"/>
        </a:p>
      </dgm:t>
    </dgm:pt>
    <dgm:pt modelId="{E8AADD32-C172-42EA-AB3E-82479578D4CB}" type="sibTrans" cxnId="{4601A60C-4F64-42A9-8C10-6E1B9DECBC76}">
      <dgm:prSet/>
      <dgm:spPr/>
      <dgm:t>
        <a:bodyPr/>
        <a:lstStyle/>
        <a:p>
          <a:endParaRPr lang="pt-BR"/>
        </a:p>
      </dgm:t>
    </dgm:pt>
    <dgm:pt modelId="{4DB3FA7C-8727-4F3D-A3C8-31085869C97B}">
      <dgm:prSet/>
      <dgm:spPr/>
      <dgm:t>
        <a:bodyPr/>
        <a:lstStyle/>
        <a:p>
          <a:endParaRPr lang="pt-BR" sz="1200"/>
        </a:p>
      </dgm:t>
    </dgm:pt>
    <dgm:pt modelId="{49113687-E769-451C-9146-1B4AB6507AAE}" type="parTrans" cxnId="{7DC5EE2C-3C5A-4A8C-BB1F-3404147013D6}">
      <dgm:prSet/>
      <dgm:spPr/>
      <dgm:t>
        <a:bodyPr/>
        <a:lstStyle/>
        <a:p>
          <a:endParaRPr lang="pt-BR"/>
        </a:p>
      </dgm:t>
    </dgm:pt>
    <dgm:pt modelId="{D9FB272B-2D41-4D94-8F6A-0FDDBE661D77}" type="sibTrans" cxnId="{7DC5EE2C-3C5A-4A8C-BB1F-3404147013D6}">
      <dgm:prSet/>
      <dgm:spPr/>
      <dgm:t>
        <a:bodyPr/>
        <a:lstStyle/>
        <a:p>
          <a:endParaRPr lang="pt-BR"/>
        </a:p>
      </dgm:t>
    </dgm:pt>
    <dgm:pt modelId="{6218260A-1845-4414-8D4E-A8ED9E182A2D}">
      <dgm:prSet/>
      <dgm:spPr/>
      <dgm:t>
        <a:bodyPr/>
        <a:lstStyle/>
        <a:p>
          <a:endParaRPr lang="pt-BR" sz="1200"/>
        </a:p>
      </dgm:t>
    </dgm:pt>
    <dgm:pt modelId="{AB2B5D4B-07F1-4377-B0A1-E3B1C8C5D412}" type="parTrans" cxnId="{727F3A32-C47B-4898-A006-DDB929A4423C}">
      <dgm:prSet/>
      <dgm:spPr/>
      <dgm:t>
        <a:bodyPr/>
        <a:lstStyle/>
        <a:p>
          <a:endParaRPr lang="pt-BR"/>
        </a:p>
      </dgm:t>
    </dgm:pt>
    <dgm:pt modelId="{0AB79855-EDB6-492A-ACCF-11BFC7BB9C4D}" type="sibTrans" cxnId="{727F3A32-C47B-4898-A006-DDB929A4423C}">
      <dgm:prSet/>
      <dgm:spPr/>
      <dgm:t>
        <a:bodyPr/>
        <a:lstStyle/>
        <a:p>
          <a:endParaRPr lang="pt-BR"/>
        </a:p>
      </dgm:t>
    </dgm:pt>
    <dgm:pt modelId="{755F3549-1DAD-4E95-A0E5-9A5498976891}">
      <dgm:prSet phldrT="[Texto]" custT="1"/>
      <dgm:spPr>
        <a:solidFill>
          <a:srgbClr val="FF9999"/>
        </a:solidFill>
      </dgm:spPr>
      <dgm:t>
        <a:bodyPr/>
        <a:lstStyle/>
        <a:p>
          <a:r>
            <a:rPr lang="pt-BR" sz="1200" b="1" i="0" dirty="0"/>
            <a:t>2. Instância responsável pelo Plano de Integridade</a:t>
          </a:r>
        </a:p>
      </dgm:t>
    </dgm:pt>
    <dgm:pt modelId="{811F4C83-331D-4114-8B08-4FE8026E9A88}" type="sibTrans" cxnId="{A2CFBC39-4629-401D-A959-27EF3B98BD5F}">
      <dgm:prSet/>
      <dgm:spPr/>
      <dgm:t>
        <a:bodyPr/>
        <a:lstStyle/>
        <a:p>
          <a:endParaRPr lang="pt-BR" sz="1200"/>
        </a:p>
      </dgm:t>
    </dgm:pt>
    <dgm:pt modelId="{5D6D8C83-B714-4AE4-BEDB-1FC4A1FC6DFF}" type="parTrans" cxnId="{A2CFBC39-4629-401D-A959-27EF3B98BD5F}">
      <dgm:prSet/>
      <dgm:spPr/>
      <dgm:t>
        <a:bodyPr/>
        <a:lstStyle/>
        <a:p>
          <a:endParaRPr lang="pt-BR"/>
        </a:p>
      </dgm:t>
    </dgm:pt>
    <dgm:pt modelId="{F1802A27-D0FD-485C-9201-4D52DB2BAE51}" type="pres">
      <dgm:prSet presAssocID="{0A3F0254-95F3-4ACE-A293-990788524A79}" presName="Name0" presStyleCnt="0">
        <dgm:presLayoutVars>
          <dgm:chMax val="1"/>
          <dgm:dir/>
          <dgm:animLvl val="ctr"/>
          <dgm:resizeHandles val="exact"/>
        </dgm:presLayoutVars>
      </dgm:prSet>
      <dgm:spPr/>
    </dgm:pt>
    <dgm:pt modelId="{7111BCC7-EC23-4172-B0EF-94590461B607}" type="pres">
      <dgm:prSet presAssocID="{9C8A181E-4A4D-4764-BAAD-6A4C9D30C5C3}" presName="centerShape" presStyleLbl="node0" presStyleIdx="0" presStyleCnt="1" custScaleX="179269" custScaleY="154292" custLinFactNeighborX="1199" custLinFactNeighborY="3160"/>
      <dgm:spPr/>
    </dgm:pt>
    <dgm:pt modelId="{8EF6BBCA-0EBB-4027-B94A-BC783E4AADD0}" type="pres">
      <dgm:prSet presAssocID="{638BD272-9D5F-478C-99C2-ACBEEF32E8BC}" presName="node" presStyleLbl="node1" presStyleIdx="0" presStyleCnt="4" custScaleX="244934" custRadScaleRad="103526" custRadScaleInc="7858">
        <dgm:presLayoutVars>
          <dgm:bulletEnabled val="1"/>
        </dgm:presLayoutVars>
      </dgm:prSet>
      <dgm:spPr/>
    </dgm:pt>
    <dgm:pt modelId="{15CDF420-8F4A-4382-8558-B3D615A9AB77}" type="pres">
      <dgm:prSet presAssocID="{638BD272-9D5F-478C-99C2-ACBEEF32E8BC}" presName="dummy" presStyleCnt="0"/>
      <dgm:spPr/>
    </dgm:pt>
    <dgm:pt modelId="{B4251FCC-6454-4360-8198-A700F0E8E635}" type="pres">
      <dgm:prSet presAssocID="{429EE0DF-9236-474E-8370-1473EF9D53F7}" presName="sibTrans" presStyleLbl="sibTrans2D1" presStyleIdx="0" presStyleCnt="4"/>
      <dgm:spPr/>
    </dgm:pt>
    <dgm:pt modelId="{48C8AB71-546F-432A-8820-110557F5EE40}" type="pres">
      <dgm:prSet presAssocID="{755F3549-1DAD-4E95-A0E5-9A5498976891}" presName="node" presStyleLbl="node1" presStyleIdx="1" presStyleCnt="4" custScaleX="150166" custScaleY="123649" custRadScaleRad="136574" custRadScaleInc="0">
        <dgm:presLayoutVars>
          <dgm:bulletEnabled val="1"/>
        </dgm:presLayoutVars>
      </dgm:prSet>
      <dgm:spPr/>
    </dgm:pt>
    <dgm:pt modelId="{10ABA0D8-69B1-4102-AEC8-D6BF617FB8B5}" type="pres">
      <dgm:prSet presAssocID="{755F3549-1DAD-4E95-A0E5-9A5498976891}" presName="dummy" presStyleCnt="0"/>
      <dgm:spPr/>
    </dgm:pt>
    <dgm:pt modelId="{64BDDC7C-9ED0-41EC-B703-58BFC19BD044}" type="pres">
      <dgm:prSet presAssocID="{811F4C83-331D-4114-8B08-4FE8026E9A88}" presName="sibTrans" presStyleLbl="sibTrans2D1" presStyleIdx="1" presStyleCnt="4"/>
      <dgm:spPr/>
    </dgm:pt>
    <dgm:pt modelId="{6F4CC7B6-9B46-4F77-A264-F33F65C9F7F6}" type="pres">
      <dgm:prSet presAssocID="{CC5599B1-05C5-495A-9635-C3662A489AB8}" presName="node" presStyleLbl="node1" presStyleIdx="2" presStyleCnt="4" custScaleX="187286" custRadScaleRad="102092" custRadScaleInc="2110">
        <dgm:presLayoutVars>
          <dgm:bulletEnabled val="1"/>
        </dgm:presLayoutVars>
      </dgm:prSet>
      <dgm:spPr/>
    </dgm:pt>
    <dgm:pt modelId="{272496BD-201E-434A-986A-946F858B2641}" type="pres">
      <dgm:prSet presAssocID="{CC5599B1-05C5-495A-9635-C3662A489AB8}" presName="dummy" presStyleCnt="0"/>
      <dgm:spPr/>
    </dgm:pt>
    <dgm:pt modelId="{606035C8-53AF-49BF-BEA9-7D318CAEB9AC}" type="pres">
      <dgm:prSet presAssocID="{B4DAB67A-6BA0-4E4E-9591-B73000F3A7CC}" presName="sibTrans" presStyleLbl="sibTrans2D1" presStyleIdx="2" presStyleCnt="4"/>
      <dgm:spPr/>
    </dgm:pt>
    <dgm:pt modelId="{DD535E24-8A6A-4128-A6FC-E442CDEFE8D3}" type="pres">
      <dgm:prSet presAssocID="{1A5EE978-DE75-4A9B-9895-5BCDAF0F10EE}" presName="node" presStyleLbl="node1" presStyleIdx="3" presStyleCnt="4" custScaleX="171474" custScaleY="123649" custRadScaleRad="132623" custRadScaleInc="1859">
        <dgm:presLayoutVars>
          <dgm:bulletEnabled val="1"/>
        </dgm:presLayoutVars>
      </dgm:prSet>
      <dgm:spPr/>
    </dgm:pt>
    <dgm:pt modelId="{F8BAEEA1-7713-4ACB-9379-925E357A402E}" type="pres">
      <dgm:prSet presAssocID="{1A5EE978-DE75-4A9B-9895-5BCDAF0F10EE}" presName="dummy" presStyleCnt="0"/>
      <dgm:spPr/>
    </dgm:pt>
    <dgm:pt modelId="{BC3F0C3F-C9E2-416E-8D10-A3B16CA773AD}" type="pres">
      <dgm:prSet presAssocID="{2A08EF88-7743-42B4-9918-5E4B97EAFD1F}" presName="sibTrans" presStyleLbl="sibTrans2D1" presStyleIdx="3" presStyleCnt="4" custLinFactNeighborX="-1626" custLinFactNeighborY="528"/>
      <dgm:spPr/>
    </dgm:pt>
  </dgm:ptLst>
  <dgm:cxnLst>
    <dgm:cxn modelId="{4601A60C-4F64-42A9-8C10-6E1B9DECBC76}" srcId="{0A3F0254-95F3-4ACE-A293-990788524A79}" destId="{EC233828-C1D9-4DFD-8E9B-F18332D9AA2D}" srcOrd="4" destOrd="0" parTransId="{004093A7-4E6D-40A3-9E95-B4D29BB30282}" sibTransId="{E8AADD32-C172-42EA-AB3E-82479578D4CB}"/>
    <dgm:cxn modelId="{EBFF601C-6267-4629-817F-BB3B56E3303F}" srcId="{0A3F0254-95F3-4ACE-A293-990788524A79}" destId="{3F86752A-87E4-4934-A685-BA74E239739A}" srcOrd="2" destOrd="0" parTransId="{D68E5064-B7D2-45C4-9C7C-1EB22AEAFB06}" sibTransId="{EAC96FCF-A31F-488F-A37D-BDC320323518}"/>
    <dgm:cxn modelId="{A575782A-2A8D-46A1-B02C-5D7CF1F8892F}" srcId="{9C8A181E-4A4D-4764-BAAD-6A4C9D30C5C3}" destId="{1A5EE978-DE75-4A9B-9895-5BCDAF0F10EE}" srcOrd="3" destOrd="0" parTransId="{6CD1F0F5-AC82-4D01-9D63-23CC790457F1}" sibTransId="{2A08EF88-7743-42B4-9918-5E4B97EAFD1F}"/>
    <dgm:cxn modelId="{7DC5EE2C-3C5A-4A8C-BB1F-3404147013D6}" srcId="{0A3F0254-95F3-4ACE-A293-990788524A79}" destId="{4DB3FA7C-8727-4F3D-A3C8-31085869C97B}" srcOrd="5" destOrd="0" parTransId="{49113687-E769-451C-9146-1B4AB6507AAE}" sibTransId="{D9FB272B-2D41-4D94-8F6A-0FDDBE661D77}"/>
    <dgm:cxn modelId="{727F3A32-C47B-4898-A006-DDB929A4423C}" srcId="{0A3F0254-95F3-4ACE-A293-990788524A79}" destId="{6218260A-1845-4414-8D4E-A8ED9E182A2D}" srcOrd="6" destOrd="0" parTransId="{AB2B5D4B-07F1-4377-B0A1-E3B1C8C5D412}" sibTransId="{0AB79855-EDB6-492A-ACCF-11BFC7BB9C4D}"/>
    <dgm:cxn modelId="{C478F733-FFCF-4A47-9794-BC782410958D}" srcId="{9C8A181E-4A4D-4764-BAAD-6A4C9D30C5C3}" destId="{CC5599B1-05C5-495A-9635-C3662A489AB8}" srcOrd="2" destOrd="0" parTransId="{9CDE3E34-8934-446A-9C15-77D9CC06E6BB}" sibTransId="{B4DAB67A-6BA0-4E4E-9591-B73000F3A7CC}"/>
    <dgm:cxn modelId="{45734E35-CAFE-40CE-8A43-A34524CCC41D}" type="presOf" srcId="{638BD272-9D5F-478C-99C2-ACBEEF32E8BC}" destId="{8EF6BBCA-0EBB-4027-B94A-BC783E4AADD0}" srcOrd="0" destOrd="0" presId="urn:microsoft.com/office/officeart/2005/8/layout/radial6"/>
    <dgm:cxn modelId="{41878C39-FA64-4B0D-B3E8-A0BE9784FE02}" type="presOf" srcId="{CC5599B1-05C5-495A-9635-C3662A489AB8}" destId="{6F4CC7B6-9B46-4F77-A264-F33F65C9F7F6}" srcOrd="0" destOrd="0" presId="urn:microsoft.com/office/officeart/2005/8/layout/radial6"/>
    <dgm:cxn modelId="{A2CFBC39-4629-401D-A959-27EF3B98BD5F}" srcId="{9C8A181E-4A4D-4764-BAAD-6A4C9D30C5C3}" destId="{755F3549-1DAD-4E95-A0E5-9A5498976891}" srcOrd="1" destOrd="0" parTransId="{5D6D8C83-B714-4AE4-BEDB-1FC4A1FC6DFF}" sibTransId="{811F4C83-331D-4114-8B08-4FE8026E9A88}"/>
    <dgm:cxn modelId="{714F2266-736C-4CF3-AD71-48D27FB6CB24}" srcId="{0A3F0254-95F3-4ACE-A293-990788524A79}" destId="{8816D61A-8286-46DA-A27E-6EA6949D21F6}" srcOrd="1" destOrd="0" parTransId="{CF8AD000-45B7-44DA-8C97-AE6AE45889C2}" sibTransId="{1674A4C8-89C6-4EA3-81BA-DC22FBEFDB08}"/>
    <dgm:cxn modelId="{417A2B4C-4691-4A98-AFE9-15D02E797B4D}" type="presOf" srcId="{429EE0DF-9236-474E-8370-1473EF9D53F7}" destId="{B4251FCC-6454-4360-8198-A700F0E8E635}" srcOrd="0" destOrd="0" presId="urn:microsoft.com/office/officeart/2005/8/layout/radial6"/>
    <dgm:cxn modelId="{16C5B491-6842-4E03-8695-EA0A68694037}" type="presOf" srcId="{1A5EE978-DE75-4A9B-9895-5BCDAF0F10EE}" destId="{DD535E24-8A6A-4128-A6FC-E442CDEFE8D3}" srcOrd="0" destOrd="0" presId="urn:microsoft.com/office/officeart/2005/8/layout/radial6"/>
    <dgm:cxn modelId="{A81474AC-3301-48AE-A6F6-EF5B71ACCF5F}" type="presOf" srcId="{755F3549-1DAD-4E95-A0E5-9A5498976891}" destId="{48C8AB71-546F-432A-8820-110557F5EE40}" srcOrd="0" destOrd="0" presId="urn:microsoft.com/office/officeart/2005/8/layout/radial6"/>
    <dgm:cxn modelId="{713E53B1-7B17-4C50-A313-C5A128211509}" srcId="{0A3F0254-95F3-4ACE-A293-990788524A79}" destId="{C58F91CC-CDBB-42D9-9DC5-A3058BF114B9}" srcOrd="3" destOrd="0" parTransId="{8E58B3CB-28C3-4E8F-87C2-2BD360ACF7FF}" sibTransId="{52F20215-E7C7-4866-BF6B-678CA5760AFB}"/>
    <dgm:cxn modelId="{5E7882C2-1379-4054-A4FE-A88A3760727A}" type="presOf" srcId="{811F4C83-331D-4114-8B08-4FE8026E9A88}" destId="{64BDDC7C-9ED0-41EC-B703-58BFC19BD044}" srcOrd="0" destOrd="0" presId="urn:microsoft.com/office/officeart/2005/8/layout/radial6"/>
    <dgm:cxn modelId="{9ABBE5C5-5D5D-4B21-A595-E6F596323852}" type="presOf" srcId="{B4DAB67A-6BA0-4E4E-9591-B73000F3A7CC}" destId="{606035C8-53AF-49BF-BEA9-7D318CAEB9AC}" srcOrd="0" destOrd="0" presId="urn:microsoft.com/office/officeart/2005/8/layout/radial6"/>
    <dgm:cxn modelId="{71C448CF-2683-4173-A68F-398B5DBB9EB2}" type="presOf" srcId="{2A08EF88-7743-42B4-9918-5E4B97EAFD1F}" destId="{BC3F0C3F-C9E2-416E-8D10-A3B16CA773AD}" srcOrd="0" destOrd="0" presId="urn:microsoft.com/office/officeart/2005/8/layout/radial6"/>
    <dgm:cxn modelId="{8364BED5-2611-4D6D-BFBB-39C43AC784F4}" srcId="{9C8A181E-4A4D-4764-BAAD-6A4C9D30C5C3}" destId="{638BD272-9D5F-478C-99C2-ACBEEF32E8BC}" srcOrd="0" destOrd="0" parTransId="{31CECFF7-E835-460D-A861-EEAF6140DA69}" sibTransId="{429EE0DF-9236-474E-8370-1473EF9D53F7}"/>
    <dgm:cxn modelId="{217520ED-DE8B-4A03-B942-6EAB22AE3C9B}" type="presOf" srcId="{9C8A181E-4A4D-4764-BAAD-6A4C9D30C5C3}" destId="{7111BCC7-EC23-4172-B0EF-94590461B607}" srcOrd="0" destOrd="0" presId="urn:microsoft.com/office/officeart/2005/8/layout/radial6"/>
    <dgm:cxn modelId="{CEFBA0F5-00A3-43C0-A6B4-A2CEFE46302A}" srcId="{0A3F0254-95F3-4ACE-A293-990788524A79}" destId="{9C8A181E-4A4D-4764-BAAD-6A4C9D30C5C3}" srcOrd="0" destOrd="0" parTransId="{81002A1E-BE91-4030-BCD9-95ED57E11D47}" sibTransId="{BBAE3404-9E6A-442E-AA26-3D3E5D2F06EB}"/>
    <dgm:cxn modelId="{DB93F7FE-1411-4771-92E2-25B3C806B6C9}" type="presOf" srcId="{0A3F0254-95F3-4ACE-A293-990788524A79}" destId="{F1802A27-D0FD-485C-9201-4D52DB2BAE51}" srcOrd="0" destOrd="0" presId="urn:microsoft.com/office/officeart/2005/8/layout/radial6"/>
    <dgm:cxn modelId="{AA77595E-4740-4CFA-ACAB-14B55B6B18DF}" type="presParOf" srcId="{F1802A27-D0FD-485C-9201-4D52DB2BAE51}" destId="{7111BCC7-EC23-4172-B0EF-94590461B607}" srcOrd="0" destOrd="0" presId="urn:microsoft.com/office/officeart/2005/8/layout/radial6"/>
    <dgm:cxn modelId="{345BC15E-D452-413B-9A41-E66028058B9F}" type="presParOf" srcId="{F1802A27-D0FD-485C-9201-4D52DB2BAE51}" destId="{8EF6BBCA-0EBB-4027-B94A-BC783E4AADD0}" srcOrd="1" destOrd="0" presId="urn:microsoft.com/office/officeart/2005/8/layout/radial6"/>
    <dgm:cxn modelId="{F9065548-FE9C-44E6-984B-34A2BB9F5974}" type="presParOf" srcId="{F1802A27-D0FD-485C-9201-4D52DB2BAE51}" destId="{15CDF420-8F4A-4382-8558-B3D615A9AB77}" srcOrd="2" destOrd="0" presId="urn:microsoft.com/office/officeart/2005/8/layout/radial6"/>
    <dgm:cxn modelId="{C4C7BB0A-A01F-45A6-9318-339AF1B35CA7}" type="presParOf" srcId="{F1802A27-D0FD-485C-9201-4D52DB2BAE51}" destId="{B4251FCC-6454-4360-8198-A700F0E8E635}" srcOrd="3" destOrd="0" presId="urn:microsoft.com/office/officeart/2005/8/layout/radial6"/>
    <dgm:cxn modelId="{C7F4C52B-5A8E-4807-BF39-B46BE72C649B}" type="presParOf" srcId="{F1802A27-D0FD-485C-9201-4D52DB2BAE51}" destId="{48C8AB71-546F-432A-8820-110557F5EE40}" srcOrd="4" destOrd="0" presId="urn:microsoft.com/office/officeart/2005/8/layout/radial6"/>
    <dgm:cxn modelId="{2CE108D1-9087-45D3-89FA-C2E42C3C14A9}" type="presParOf" srcId="{F1802A27-D0FD-485C-9201-4D52DB2BAE51}" destId="{10ABA0D8-69B1-4102-AEC8-D6BF617FB8B5}" srcOrd="5" destOrd="0" presId="urn:microsoft.com/office/officeart/2005/8/layout/radial6"/>
    <dgm:cxn modelId="{28E2A59D-FED1-4560-B944-D49355DD3B7A}" type="presParOf" srcId="{F1802A27-D0FD-485C-9201-4D52DB2BAE51}" destId="{64BDDC7C-9ED0-41EC-B703-58BFC19BD044}" srcOrd="6" destOrd="0" presId="urn:microsoft.com/office/officeart/2005/8/layout/radial6"/>
    <dgm:cxn modelId="{A6CCEBB9-ABF3-4A16-8C4E-45110E24FEF0}" type="presParOf" srcId="{F1802A27-D0FD-485C-9201-4D52DB2BAE51}" destId="{6F4CC7B6-9B46-4F77-A264-F33F65C9F7F6}" srcOrd="7" destOrd="0" presId="urn:microsoft.com/office/officeart/2005/8/layout/radial6"/>
    <dgm:cxn modelId="{0EE3FC17-F791-45B0-A472-9807098BABF1}" type="presParOf" srcId="{F1802A27-D0FD-485C-9201-4D52DB2BAE51}" destId="{272496BD-201E-434A-986A-946F858B2641}" srcOrd="8" destOrd="0" presId="urn:microsoft.com/office/officeart/2005/8/layout/radial6"/>
    <dgm:cxn modelId="{6FD151F2-3A64-4CC5-BE4F-8115137AE6E9}" type="presParOf" srcId="{F1802A27-D0FD-485C-9201-4D52DB2BAE51}" destId="{606035C8-53AF-49BF-BEA9-7D318CAEB9AC}" srcOrd="9" destOrd="0" presId="urn:microsoft.com/office/officeart/2005/8/layout/radial6"/>
    <dgm:cxn modelId="{FF2C7861-476F-46E3-B6F2-978498654980}" type="presParOf" srcId="{F1802A27-D0FD-485C-9201-4D52DB2BAE51}" destId="{DD535E24-8A6A-4128-A6FC-E442CDEFE8D3}" srcOrd="10" destOrd="0" presId="urn:microsoft.com/office/officeart/2005/8/layout/radial6"/>
    <dgm:cxn modelId="{28F150E3-D14D-44EF-A91E-047037E26DB8}" type="presParOf" srcId="{F1802A27-D0FD-485C-9201-4D52DB2BAE51}" destId="{F8BAEEA1-7713-4ACB-9379-925E357A402E}" srcOrd="11" destOrd="0" presId="urn:microsoft.com/office/officeart/2005/8/layout/radial6"/>
    <dgm:cxn modelId="{18CEE6ED-9881-4445-87E1-317DF1B81ECA}" type="presParOf" srcId="{F1802A27-D0FD-485C-9201-4D52DB2BAE51}" destId="{BC3F0C3F-C9E2-416E-8D10-A3B16CA773AD}"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3F0C3F-C9E2-416E-8D10-A3B16CA773AD}">
      <dsp:nvSpPr>
        <dsp:cNvPr id="0" name=""/>
        <dsp:cNvSpPr/>
      </dsp:nvSpPr>
      <dsp:spPr>
        <a:xfrm>
          <a:off x="651655" y="566331"/>
          <a:ext cx="3666167" cy="3666167"/>
        </a:xfrm>
        <a:prstGeom prst="blockArc">
          <a:avLst>
            <a:gd name="adj1" fmla="val 10836176"/>
            <a:gd name="adj2" fmla="val 16346625"/>
            <a:gd name="adj3" fmla="val 4644"/>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06035C8-53AF-49BF-BEA9-7D318CAEB9AC}">
      <dsp:nvSpPr>
        <dsp:cNvPr id="0" name=""/>
        <dsp:cNvSpPr/>
      </dsp:nvSpPr>
      <dsp:spPr>
        <a:xfrm>
          <a:off x="711180" y="554000"/>
          <a:ext cx="3666167" cy="3666167"/>
        </a:xfrm>
        <a:prstGeom prst="blockArc">
          <a:avLst>
            <a:gd name="adj1" fmla="val 5438416"/>
            <a:gd name="adj2" fmla="val 10849669"/>
            <a:gd name="adj3" fmla="val 4644"/>
          </a:avLst>
        </a:prstGeom>
        <a:gradFill rotWithShape="0">
          <a:gsLst>
            <a:gs pos="0">
              <a:schemeClr val="accent2">
                <a:hueOff val="-970242"/>
                <a:satOff val="-55952"/>
                <a:lumOff val="5752"/>
                <a:alphaOff val="0"/>
                <a:satMod val="103000"/>
                <a:lumMod val="102000"/>
                <a:tint val="94000"/>
              </a:schemeClr>
            </a:gs>
            <a:gs pos="50000">
              <a:schemeClr val="accent2">
                <a:hueOff val="-970242"/>
                <a:satOff val="-55952"/>
                <a:lumOff val="5752"/>
                <a:alphaOff val="0"/>
                <a:satMod val="110000"/>
                <a:lumMod val="100000"/>
                <a:shade val="100000"/>
              </a:schemeClr>
            </a:gs>
            <a:gs pos="100000">
              <a:schemeClr val="accent2">
                <a:hueOff val="-970242"/>
                <a:satOff val="-55952"/>
                <a:lumOff val="575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4BDDC7C-9ED0-41EC-B703-58BFC19BD044}">
      <dsp:nvSpPr>
        <dsp:cNvPr id="0" name=""/>
        <dsp:cNvSpPr/>
      </dsp:nvSpPr>
      <dsp:spPr>
        <a:xfrm>
          <a:off x="711369" y="554003"/>
          <a:ext cx="3666167" cy="3666167"/>
        </a:xfrm>
        <a:prstGeom prst="blockArc">
          <a:avLst>
            <a:gd name="adj1" fmla="val 21594706"/>
            <a:gd name="adj2" fmla="val 5438779"/>
            <a:gd name="adj3" fmla="val 4644"/>
          </a:avLst>
        </a:prstGeom>
        <a:gradFill rotWithShape="0">
          <a:gsLst>
            <a:gs pos="0">
              <a:schemeClr val="accent2">
                <a:hueOff val="-485121"/>
                <a:satOff val="-27976"/>
                <a:lumOff val="2876"/>
                <a:alphaOff val="0"/>
                <a:satMod val="103000"/>
                <a:lumMod val="102000"/>
                <a:tint val="94000"/>
              </a:schemeClr>
            </a:gs>
            <a:gs pos="50000">
              <a:schemeClr val="accent2">
                <a:hueOff val="-485121"/>
                <a:satOff val="-27976"/>
                <a:lumOff val="2876"/>
                <a:alphaOff val="0"/>
                <a:satMod val="110000"/>
                <a:lumMod val="100000"/>
                <a:shade val="100000"/>
              </a:schemeClr>
            </a:gs>
            <a:gs pos="100000">
              <a:schemeClr val="accent2">
                <a:hueOff val="-485121"/>
                <a:satOff val="-27976"/>
                <a:lumOff val="28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4251FCC-6454-4360-8198-A700F0E8E635}">
      <dsp:nvSpPr>
        <dsp:cNvPr id="0" name=""/>
        <dsp:cNvSpPr/>
      </dsp:nvSpPr>
      <dsp:spPr>
        <a:xfrm>
          <a:off x="711372" y="546978"/>
          <a:ext cx="3666167" cy="3666167"/>
        </a:xfrm>
        <a:prstGeom prst="blockArc">
          <a:avLst>
            <a:gd name="adj1" fmla="val 16346425"/>
            <a:gd name="adj2" fmla="val 8193"/>
            <a:gd name="adj3" fmla="val 4644"/>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111BCC7-EC23-4172-B0EF-94590461B607}">
      <dsp:nvSpPr>
        <dsp:cNvPr id="0" name=""/>
        <dsp:cNvSpPr/>
      </dsp:nvSpPr>
      <dsp:spPr>
        <a:xfrm>
          <a:off x="1073419" y="1194458"/>
          <a:ext cx="3027936" cy="2606062"/>
        </a:xfrm>
        <a:prstGeom prst="ellipse">
          <a:avLst/>
        </a:prstGeom>
        <a:solidFill>
          <a:srgbClr val="07D2D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BR" sz="1100" b="1" u="sng" kern="1200" dirty="0">
              <a:effectLst/>
            </a:rPr>
            <a:t>4. Plano de Integridade</a:t>
          </a:r>
        </a:p>
        <a:p>
          <a:pPr marL="0" lvl="0" indent="0" algn="ctr" defTabSz="488950">
            <a:lnSpc>
              <a:spcPct val="90000"/>
            </a:lnSpc>
            <a:spcBef>
              <a:spcPct val="0"/>
            </a:spcBef>
            <a:spcAft>
              <a:spcPct val="35000"/>
            </a:spcAft>
            <a:buNone/>
          </a:pPr>
          <a:r>
            <a:rPr lang="pt-BR" sz="1100" b="1" kern="1200" dirty="0"/>
            <a:t>- Padrões de ética e de conduta</a:t>
          </a:r>
        </a:p>
        <a:p>
          <a:pPr marL="0" lvl="0" indent="0" algn="ctr" defTabSz="488950">
            <a:lnSpc>
              <a:spcPct val="90000"/>
            </a:lnSpc>
            <a:spcBef>
              <a:spcPct val="0"/>
            </a:spcBef>
            <a:spcAft>
              <a:spcPct val="35000"/>
            </a:spcAft>
            <a:buNone/>
          </a:pPr>
          <a:r>
            <a:rPr lang="pt-BR" sz="1100" b="1" kern="1200" dirty="0"/>
            <a:t>- Políticas e procedimentos</a:t>
          </a:r>
        </a:p>
        <a:p>
          <a:pPr marL="0" lvl="0" indent="0" algn="ctr" defTabSz="488950">
            <a:lnSpc>
              <a:spcPct val="90000"/>
            </a:lnSpc>
            <a:spcBef>
              <a:spcPct val="0"/>
            </a:spcBef>
            <a:spcAft>
              <a:spcPct val="35000"/>
            </a:spcAft>
            <a:buNone/>
          </a:pPr>
          <a:r>
            <a:rPr lang="pt-BR" sz="1100" b="1" kern="1200" dirty="0"/>
            <a:t>- Comunicação e treinamento</a:t>
          </a:r>
        </a:p>
        <a:p>
          <a:pPr marL="0" lvl="0" indent="0" algn="ctr" defTabSz="488950">
            <a:lnSpc>
              <a:spcPct val="90000"/>
            </a:lnSpc>
            <a:spcBef>
              <a:spcPct val="0"/>
            </a:spcBef>
            <a:spcAft>
              <a:spcPct val="35000"/>
            </a:spcAft>
            <a:buNone/>
          </a:pPr>
          <a:r>
            <a:rPr lang="pt-BR" sz="1100" b="1" kern="1200" dirty="0"/>
            <a:t>- </a:t>
          </a:r>
          <a:r>
            <a:rPr lang="pt-BR" sz="1100" b="1" kern="1200" dirty="0">
              <a:solidFill>
                <a:srgbClr val="FFFF00"/>
              </a:solidFill>
            </a:rPr>
            <a:t>Canais de denúncias</a:t>
          </a:r>
        </a:p>
        <a:p>
          <a:pPr marL="0" lvl="0" indent="0" algn="ctr" defTabSz="488950">
            <a:lnSpc>
              <a:spcPct val="90000"/>
            </a:lnSpc>
            <a:spcBef>
              <a:spcPct val="0"/>
            </a:spcBef>
            <a:spcAft>
              <a:spcPct val="35000"/>
            </a:spcAft>
            <a:buNone/>
          </a:pPr>
          <a:r>
            <a:rPr lang="pt-BR" sz="1100" b="1" kern="1200" dirty="0">
              <a:solidFill>
                <a:srgbClr val="FFFF00"/>
              </a:solidFill>
            </a:rPr>
            <a:t>- Medidas disciplinares</a:t>
          </a:r>
        </a:p>
        <a:p>
          <a:pPr marL="0" lvl="0" indent="0" algn="ctr" defTabSz="488950">
            <a:lnSpc>
              <a:spcPct val="90000"/>
            </a:lnSpc>
            <a:spcBef>
              <a:spcPct val="0"/>
            </a:spcBef>
            <a:spcAft>
              <a:spcPct val="35000"/>
            </a:spcAft>
            <a:buNone/>
          </a:pPr>
          <a:r>
            <a:rPr lang="pt-BR" sz="1200" b="1" kern="1200" dirty="0">
              <a:solidFill>
                <a:srgbClr val="FFFF00"/>
              </a:solidFill>
            </a:rPr>
            <a:t>- Ações de remediação</a:t>
          </a:r>
        </a:p>
      </dsp:txBody>
      <dsp:txXfrm>
        <a:off x="1516850" y="1576107"/>
        <a:ext cx="2141074" cy="1842764"/>
      </dsp:txXfrm>
    </dsp:sp>
    <dsp:sp modelId="{8EF6BBCA-0EBB-4027-B94A-BC783E4AADD0}">
      <dsp:nvSpPr>
        <dsp:cNvPr id="0" name=""/>
        <dsp:cNvSpPr/>
      </dsp:nvSpPr>
      <dsp:spPr>
        <a:xfrm>
          <a:off x="1172729" y="0"/>
          <a:ext cx="2895933" cy="1182332"/>
        </a:xfrm>
        <a:prstGeom prst="ellipse">
          <a:avLst/>
        </a:prstGeom>
        <a:solidFill>
          <a:srgbClr val="FF66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BR" sz="1200" b="1" i="0" kern="1200" dirty="0"/>
            <a:t>1. Apoio e Comprometimento da alta direção</a:t>
          </a:r>
        </a:p>
      </dsp:txBody>
      <dsp:txXfrm>
        <a:off x="1596829" y="173149"/>
        <a:ext cx="2047733" cy="836034"/>
      </dsp:txXfrm>
    </dsp:sp>
    <dsp:sp modelId="{48C8AB71-546F-432A-8820-110557F5EE40}">
      <dsp:nvSpPr>
        <dsp:cNvPr id="0" name=""/>
        <dsp:cNvSpPr/>
      </dsp:nvSpPr>
      <dsp:spPr>
        <a:xfrm>
          <a:off x="3447240" y="1653358"/>
          <a:ext cx="1775461" cy="1461942"/>
        </a:xfrm>
        <a:prstGeom prst="ellipse">
          <a:avLst/>
        </a:prstGeom>
        <a:solidFill>
          <a:srgbClr val="FF9999"/>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BR" sz="1200" b="1" i="0" kern="1200" dirty="0"/>
            <a:t>2. Instância responsável pelo Plano de Integridade</a:t>
          </a:r>
        </a:p>
      </dsp:txBody>
      <dsp:txXfrm>
        <a:off x="3707250" y="1867454"/>
        <a:ext cx="1255441" cy="1033750"/>
      </dsp:txXfrm>
    </dsp:sp>
    <dsp:sp modelId="{6F4CC7B6-9B46-4F77-A264-F33F65C9F7F6}">
      <dsp:nvSpPr>
        <dsp:cNvPr id="0" name=""/>
        <dsp:cNvSpPr/>
      </dsp:nvSpPr>
      <dsp:spPr>
        <a:xfrm>
          <a:off x="1417084" y="3586326"/>
          <a:ext cx="2214342" cy="1182332"/>
        </a:xfrm>
        <a:prstGeom prst="ellipse">
          <a:avLst/>
        </a:prstGeom>
        <a:solidFill>
          <a:srgbClr val="C0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BR" sz="1200" b="1" i="0" kern="1200" dirty="0">
              <a:highlight>
                <a:srgbClr val="CC0000"/>
              </a:highlight>
            </a:rPr>
            <a:t>3. Análise de Riscos</a:t>
          </a:r>
        </a:p>
      </dsp:txBody>
      <dsp:txXfrm>
        <a:off x="1741367" y="3759475"/>
        <a:ext cx="1565776" cy="836034"/>
      </dsp:txXfrm>
    </dsp:sp>
    <dsp:sp modelId="{DD535E24-8A6A-4128-A6FC-E442CDEFE8D3}">
      <dsp:nvSpPr>
        <dsp:cNvPr id="0" name=""/>
        <dsp:cNvSpPr/>
      </dsp:nvSpPr>
      <dsp:spPr>
        <a:xfrm>
          <a:off x="-259765" y="1630244"/>
          <a:ext cx="2027392" cy="1461942"/>
        </a:xfrm>
        <a:prstGeom prst="ellipse">
          <a:avLst/>
        </a:prstGeom>
        <a:solidFill>
          <a:schemeClr val="bg1">
            <a:lumMod val="5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BR" sz="1200" b="1" i="0" kern="1200" dirty="0"/>
            <a:t>5.Monitoramento Contínuo</a:t>
          </a:r>
        </a:p>
      </dsp:txBody>
      <dsp:txXfrm>
        <a:off x="37140" y="1844340"/>
        <a:ext cx="1433582" cy="103375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8F8A1D-A69C-4EA9-9DEF-DBFEE817C257}" type="datetimeFigureOut">
              <a:rPr lang="pt-BR" smtClean="0"/>
              <a:t>13/11/2019</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7441F-127E-4D06-B952-19160B458B1D}" type="slidenum">
              <a:rPr lang="pt-BR" smtClean="0"/>
              <a:t>‹nº›</a:t>
            </a:fld>
            <a:endParaRPr lang="pt-BR"/>
          </a:p>
        </p:txBody>
      </p:sp>
    </p:spTree>
    <p:extLst>
      <p:ext uri="{BB962C8B-B14F-4D97-AF65-F5344CB8AC3E}">
        <p14:creationId xmlns:p14="http://schemas.microsoft.com/office/powerpoint/2010/main" val="2160365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1</a:t>
            </a:fld>
            <a:endParaRPr lang="pt-BR"/>
          </a:p>
        </p:txBody>
      </p:sp>
    </p:spTree>
    <p:extLst>
      <p:ext uri="{BB962C8B-B14F-4D97-AF65-F5344CB8AC3E}">
        <p14:creationId xmlns:p14="http://schemas.microsoft.com/office/powerpoint/2010/main" val="727527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pt-BR" sz="1200" b="0" kern="1200" baseline="0" dirty="0">
              <a:solidFill>
                <a:schemeClr val="tx1"/>
              </a:solidFill>
              <a:latin typeface="+mn-lt"/>
              <a:ea typeface="ＭＳ Ｐゴシック" charset="0"/>
              <a:cs typeface="ＭＳ Ｐゴシック" charset="0"/>
            </a:endParaRPr>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10</a:t>
            </a:fld>
            <a:endParaRPr lang="pt-BR" altLang="pt-BR"/>
          </a:p>
        </p:txBody>
      </p:sp>
    </p:spTree>
    <p:extLst>
      <p:ext uri="{BB962C8B-B14F-4D97-AF65-F5344CB8AC3E}">
        <p14:creationId xmlns:p14="http://schemas.microsoft.com/office/powerpoint/2010/main" val="6203878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Há uma forma objetiva de alguém perceber quando ultrapassou a fronteira ética? Um teste que se mostrou bem efetivo é o que chamo de “teste do amigo próximo”. Onde leciono, sempre peço ao aluno que procure alguém que ele realmente respeite — como um grande amigo ou o cônjuge — para explicar suas atitudes. Isso porque, se você consegue explicar seus atos e obtém a resposta de que eles condizem com seus valores, faz sentido continuar a agir sem se preocupar. Mas, se essa pessoa que você respeita diz que se surpreendeu com suas atitudes e que não esperava que você fizesse o que fez, então é possível que você esteja perto de ultrapassar a fronteira.</a:t>
            </a:r>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11</a:t>
            </a:fld>
            <a:endParaRPr lang="pt-BR"/>
          </a:p>
        </p:txBody>
      </p:sp>
    </p:spTree>
    <p:extLst>
      <p:ext uri="{BB962C8B-B14F-4D97-AF65-F5344CB8AC3E}">
        <p14:creationId xmlns:p14="http://schemas.microsoft.com/office/powerpoint/2010/main" val="3917127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14</a:t>
            </a:fld>
            <a:endParaRPr lang="pt-BR"/>
          </a:p>
        </p:txBody>
      </p:sp>
    </p:spTree>
    <p:extLst>
      <p:ext uri="{BB962C8B-B14F-4D97-AF65-F5344CB8AC3E}">
        <p14:creationId xmlns:p14="http://schemas.microsoft.com/office/powerpoint/2010/main" val="223959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15</a:t>
            </a:fld>
            <a:endParaRPr lang="pt-BR"/>
          </a:p>
        </p:txBody>
      </p:sp>
    </p:spTree>
    <p:extLst>
      <p:ext uri="{BB962C8B-B14F-4D97-AF65-F5344CB8AC3E}">
        <p14:creationId xmlns:p14="http://schemas.microsoft.com/office/powerpoint/2010/main" val="2704836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pt-BR" sz="1200" b="0" kern="1200" baseline="0" dirty="0">
              <a:solidFill>
                <a:schemeClr val="tx1"/>
              </a:solidFill>
              <a:latin typeface="+mn-lt"/>
              <a:ea typeface="ＭＳ Ｐゴシック" charset="0"/>
              <a:cs typeface="ＭＳ Ｐゴシック" charset="0"/>
            </a:endParaRPr>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16</a:t>
            </a:fld>
            <a:endParaRPr lang="pt-BR" altLang="pt-BR"/>
          </a:p>
        </p:txBody>
      </p:sp>
    </p:spTree>
    <p:extLst>
      <p:ext uri="{BB962C8B-B14F-4D97-AF65-F5344CB8AC3E}">
        <p14:creationId xmlns:p14="http://schemas.microsoft.com/office/powerpoint/2010/main" val="3298495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pt-BR" sz="1200" b="0" kern="1200" baseline="0" dirty="0">
              <a:solidFill>
                <a:schemeClr val="tx1"/>
              </a:solidFill>
              <a:latin typeface="+mn-lt"/>
              <a:ea typeface="ＭＳ Ｐゴシック" charset="0"/>
              <a:cs typeface="ＭＳ Ｐゴシック" charset="0"/>
            </a:endParaRPr>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17</a:t>
            </a:fld>
            <a:endParaRPr lang="pt-BR" altLang="pt-BR"/>
          </a:p>
        </p:txBody>
      </p:sp>
    </p:spTree>
    <p:extLst>
      <p:ext uri="{BB962C8B-B14F-4D97-AF65-F5344CB8AC3E}">
        <p14:creationId xmlns:p14="http://schemas.microsoft.com/office/powerpoint/2010/main" val="1338306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18</a:t>
            </a:fld>
            <a:endParaRPr lang="pt-BR"/>
          </a:p>
        </p:txBody>
      </p:sp>
    </p:spTree>
    <p:extLst>
      <p:ext uri="{BB962C8B-B14F-4D97-AF65-F5344CB8AC3E}">
        <p14:creationId xmlns:p14="http://schemas.microsoft.com/office/powerpoint/2010/main" val="21629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19</a:t>
            </a:fld>
            <a:endParaRPr lang="pt-BR" altLang="pt-BR"/>
          </a:p>
        </p:txBody>
      </p:sp>
    </p:spTree>
    <p:extLst>
      <p:ext uri="{BB962C8B-B14F-4D97-AF65-F5344CB8AC3E}">
        <p14:creationId xmlns:p14="http://schemas.microsoft.com/office/powerpoint/2010/main" val="959360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20</a:t>
            </a:fld>
            <a:endParaRPr lang="pt-BR"/>
          </a:p>
        </p:txBody>
      </p:sp>
    </p:spTree>
    <p:extLst>
      <p:ext uri="{BB962C8B-B14F-4D97-AF65-F5344CB8AC3E}">
        <p14:creationId xmlns:p14="http://schemas.microsoft.com/office/powerpoint/2010/main" val="782755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21</a:t>
            </a:fld>
            <a:endParaRPr lang="pt-BR"/>
          </a:p>
        </p:txBody>
      </p:sp>
    </p:spTree>
    <p:extLst>
      <p:ext uri="{BB962C8B-B14F-4D97-AF65-F5344CB8AC3E}">
        <p14:creationId xmlns:p14="http://schemas.microsoft.com/office/powerpoint/2010/main" val="3327022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a:t>Este bebe representa um estágio pelo qual todos nos </a:t>
            </a:r>
            <a:r>
              <a:rPr lang="pt-BR" dirty="0" err="1"/>
              <a:t>ja</a:t>
            </a:r>
            <a:r>
              <a:rPr lang="pt-BR" dirty="0"/>
              <a:t> passamos um dia, momento em que </a:t>
            </a:r>
            <a:r>
              <a:rPr lang="pt-BR" dirty="0" err="1"/>
              <a:t>eramos</a:t>
            </a:r>
            <a:r>
              <a:rPr lang="pt-BR" dirty="0"/>
              <a:t> totalmente inocentes e cem por cento honestos.  Portanto, o corrupto não nasce assim, ou seja, não estamos falando de uma doença ou má formação genética, mas sim de um PADRÃO de COMPORTAMENTO adquirido ao longo da vida.</a:t>
            </a:r>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2</a:t>
            </a:fld>
            <a:endParaRPr lang="pt-BR"/>
          </a:p>
        </p:txBody>
      </p:sp>
    </p:spTree>
    <p:extLst>
      <p:ext uri="{BB962C8B-B14F-4D97-AF65-F5344CB8AC3E}">
        <p14:creationId xmlns:p14="http://schemas.microsoft.com/office/powerpoint/2010/main" val="1818392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23</a:t>
            </a:fld>
            <a:endParaRPr lang="pt-BR"/>
          </a:p>
        </p:txBody>
      </p:sp>
    </p:spTree>
    <p:extLst>
      <p:ext uri="{BB962C8B-B14F-4D97-AF65-F5344CB8AC3E}">
        <p14:creationId xmlns:p14="http://schemas.microsoft.com/office/powerpoint/2010/main" val="597114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24</a:t>
            </a:fld>
            <a:endParaRPr lang="pt-BR" altLang="pt-BR"/>
          </a:p>
        </p:txBody>
      </p:sp>
    </p:spTree>
    <p:extLst>
      <p:ext uri="{BB962C8B-B14F-4D97-AF65-F5344CB8AC3E}">
        <p14:creationId xmlns:p14="http://schemas.microsoft.com/office/powerpoint/2010/main" val="4279662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pt-BR" sz="1200" b="0" kern="1200" dirty="0">
                <a:solidFill>
                  <a:schemeClr val="tx1"/>
                </a:solidFill>
                <a:latin typeface="+mn-lt"/>
                <a:ea typeface="ＭＳ Ｐゴシック" charset="0"/>
                <a:cs typeface="ＭＳ Ｐゴシック" charset="0"/>
              </a:rPr>
              <a:t>A</a:t>
            </a:r>
            <a:r>
              <a:rPr lang="pt-BR" sz="1200" b="0" kern="1200" baseline="0" dirty="0">
                <a:solidFill>
                  <a:schemeClr val="tx1"/>
                </a:solidFill>
                <a:latin typeface="+mn-lt"/>
                <a:ea typeface="ＭＳ Ｐゴシック" charset="0"/>
                <a:cs typeface="ＭＳ Ｐゴシック" charset="0"/>
              </a:rPr>
              <a:t> </a:t>
            </a:r>
            <a:r>
              <a:rPr lang="pt-BR" sz="1200" b="0" kern="1200" dirty="0">
                <a:solidFill>
                  <a:schemeClr val="tx1"/>
                </a:solidFill>
                <a:latin typeface="+mn-lt"/>
                <a:ea typeface="ＭＳ Ｐゴシック" charset="0"/>
                <a:cs typeface="ＭＳ Ｐゴシック" charset="0"/>
              </a:rPr>
              <a:t>existência de fortes indícios de participação da alta direção da empresa nos atos lesivos gera grandes consequências</a:t>
            </a:r>
            <a:r>
              <a:rPr lang="pt-BR" sz="1200" b="0" kern="1200" baseline="0" dirty="0">
                <a:solidFill>
                  <a:schemeClr val="tx1"/>
                </a:solidFill>
                <a:latin typeface="+mn-lt"/>
                <a:ea typeface="ＭＳ Ｐゴシック" charset="0"/>
                <a:cs typeface="ＭＳ Ｐゴシック" charset="0"/>
              </a:rPr>
              <a:t> na avaliação do programa de integridade e, consequentemente, na estipulação do percentual de atenuação a ser atribuído. Esse assunto será mais discutido adiante.</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pt-BR" sz="1200" b="0" kern="1200" baseline="0" dirty="0">
              <a:solidFill>
                <a:schemeClr val="tx1"/>
              </a:solidFill>
              <a:latin typeface="+mn-lt"/>
              <a:ea typeface="ＭＳ Ｐゴシック" charset="0"/>
              <a:cs typeface="ＭＳ Ｐゴシック" charset="0"/>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a:solidFill>
                  <a:schemeClr val="tx1"/>
                </a:solidFill>
                <a:latin typeface="+mn-lt"/>
                <a:ea typeface="ＭＳ Ｐゴシック" charset="0"/>
                <a:cs typeface="ＭＳ Ｐゴシック" charset="0"/>
              </a:rPr>
              <a:t>Observe </a:t>
            </a:r>
            <a:r>
              <a:rPr lang="en-US" sz="1200" kern="1200" dirty="0" err="1">
                <a:solidFill>
                  <a:schemeClr val="tx1"/>
                </a:solidFill>
                <a:latin typeface="+mn-lt"/>
                <a:ea typeface="ＭＳ Ｐゴシック" charset="0"/>
                <a:cs typeface="ＭＳ Ｐゴシック" charset="0"/>
              </a:rPr>
              <a:t>que</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apesar</a:t>
            </a:r>
            <a:r>
              <a:rPr lang="en-US" sz="1200" kern="1200" baseline="0" dirty="0">
                <a:solidFill>
                  <a:schemeClr val="tx1"/>
                </a:solidFill>
                <a:latin typeface="+mn-lt"/>
                <a:ea typeface="ＭＳ Ｐゴシック" charset="0"/>
                <a:cs typeface="ＭＳ Ｐゴシック" charset="0"/>
              </a:rPr>
              <a:t> de </a:t>
            </a:r>
            <a:r>
              <a:rPr lang="en-US" sz="1200" kern="1200" baseline="0" dirty="0" err="1">
                <a:solidFill>
                  <a:schemeClr val="tx1"/>
                </a:solidFill>
                <a:latin typeface="+mn-lt"/>
                <a:ea typeface="ＭＳ Ｐゴシック" charset="0"/>
                <a:cs typeface="ＭＳ Ｐゴシック" charset="0"/>
              </a:rPr>
              <a:t>serem</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itens</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autônomos</a:t>
            </a:r>
            <a:r>
              <a:rPr lang="en-US" sz="1200" kern="1200" baseline="0" dirty="0">
                <a:solidFill>
                  <a:schemeClr val="tx1"/>
                </a:solidFill>
                <a:latin typeface="+mn-lt"/>
                <a:ea typeface="ＭＳ Ｐゴシック" charset="0"/>
                <a:cs typeface="ＭＳ Ｐゴシック" charset="0"/>
              </a:rPr>
              <a:t>,</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os</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mecanismos</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comunicação</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treinamento</a:t>
            </a:r>
            <a:r>
              <a:rPr lang="en-US" sz="1200" kern="1200" dirty="0">
                <a:solidFill>
                  <a:schemeClr val="tx1"/>
                </a:solidFill>
                <a:latin typeface="+mn-lt"/>
                <a:ea typeface="ＭＳ Ｐゴシック" charset="0"/>
                <a:cs typeface="ＭＳ Ｐゴシック" charset="0"/>
              </a:rPr>
              <a:t>" e "</a:t>
            </a:r>
            <a:r>
              <a:rPr lang="en-US" sz="1200" kern="1200" dirty="0" err="1">
                <a:solidFill>
                  <a:schemeClr val="tx1"/>
                </a:solidFill>
                <a:latin typeface="+mn-lt"/>
                <a:ea typeface="ＭＳ Ｐゴシック" charset="0"/>
                <a:cs typeface="ＭＳ Ｐゴシック" charset="0"/>
              </a:rPr>
              <a:t>monitoramento</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são</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também</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abordados</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na</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avaliação</a:t>
            </a:r>
            <a:r>
              <a:rPr lang="en-US" sz="1200" kern="1200" dirty="0">
                <a:solidFill>
                  <a:schemeClr val="tx1"/>
                </a:solidFill>
                <a:latin typeface="+mn-lt"/>
                <a:ea typeface="ＭＳ Ｐゴシック" charset="0"/>
                <a:cs typeface="ＭＳ Ｐゴシック" charset="0"/>
              </a:rPr>
              <a:t> dos </a:t>
            </a:r>
            <a:r>
              <a:rPr lang="en-US" sz="1200" kern="1200" dirty="0" err="1">
                <a:solidFill>
                  <a:schemeClr val="tx1"/>
                </a:solidFill>
                <a:latin typeface="+mn-lt"/>
                <a:ea typeface="ＭＳ Ｐゴシック" charset="0"/>
                <a:cs typeface="ＭＳ Ｐゴシック" charset="0"/>
              </a:rPr>
              <a:t>demais</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itens</a:t>
            </a:r>
            <a:r>
              <a:rPr lang="en-US" sz="1200" kern="1200" baseline="0" dirty="0">
                <a:solidFill>
                  <a:schemeClr val="tx1"/>
                </a:solidFill>
                <a:latin typeface="+mn-lt"/>
                <a:ea typeface="ＭＳ Ｐゴシック" charset="0"/>
                <a:cs typeface="ＭＳ Ｐゴシック" charset="0"/>
              </a:rPr>
              <a:t> do </a:t>
            </a:r>
            <a:r>
              <a:rPr lang="en-US" sz="1200" kern="1200" baseline="0" dirty="0" err="1">
                <a:solidFill>
                  <a:schemeClr val="tx1"/>
                </a:solidFill>
                <a:latin typeface="+mn-lt"/>
                <a:ea typeface="ＭＳ Ｐゴシック" charset="0"/>
                <a:cs typeface="ＭＳ Ｐゴシック" charset="0"/>
              </a:rPr>
              <a:t>Decreto</a:t>
            </a:r>
            <a:r>
              <a:rPr lang="en-US" sz="1200" kern="1200" baseline="0" dirty="0">
                <a:solidFill>
                  <a:schemeClr val="tx1"/>
                </a:solidFill>
                <a:latin typeface="+mn-lt"/>
                <a:ea typeface="ＭＳ Ｐゴシック" charset="0"/>
                <a:cs typeface="ＭＳ Ｐゴシック" charset="0"/>
              </a:rPr>
              <a:t> 8.420, para fins de </a:t>
            </a:r>
            <a:r>
              <a:rPr lang="en-US" sz="1200" kern="1200" baseline="0" dirty="0" err="1">
                <a:solidFill>
                  <a:schemeClr val="tx1"/>
                </a:solidFill>
                <a:latin typeface="+mn-lt"/>
                <a:ea typeface="ＭＳ Ｐゴシック" charset="0"/>
                <a:cs typeface="ＭＳ Ｐゴシック" charset="0"/>
              </a:rPr>
              <a:t>facilitar</a:t>
            </a:r>
            <a:r>
              <a:rPr lang="en-US" sz="1200" kern="1200" baseline="0" dirty="0">
                <a:solidFill>
                  <a:schemeClr val="tx1"/>
                </a:solidFill>
                <a:latin typeface="+mn-lt"/>
                <a:ea typeface="ＭＳ Ｐゴシック" charset="0"/>
                <a:cs typeface="ＭＳ Ｐゴシック" charset="0"/>
              </a:rPr>
              <a:t> a </a:t>
            </a:r>
            <a:r>
              <a:rPr lang="en-US" sz="1200" kern="1200" baseline="0" dirty="0" err="1">
                <a:solidFill>
                  <a:schemeClr val="tx1"/>
                </a:solidFill>
                <a:latin typeface="+mn-lt"/>
                <a:ea typeface="ＭＳ Ｐゴシック" charset="0"/>
                <a:cs typeface="ＭＳ Ｐゴシック" charset="0"/>
              </a:rPr>
              <a:t>análise</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quanto</a:t>
            </a:r>
            <a:r>
              <a:rPr lang="en-US" sz="1200" kern="1200" baseline="0" dirty="0">
                <a:solidFill>
                  <a:schemeClr val="tx1"/>
                </a:solidFill>
                <a:latin typeface="+mn-lt"/>
                <a:ea typeface="ＭＳ Ｐゴシック" charset="0"/>
                <a:cs typeface="ＭＳ Ｐゴシック" charset="0"/>
              </a:rPr>
              <a:t> </a:t>
            </a:r>
            <a:r>
              <a:rPr lang="en-US" sz="1200" kern="1200" dirty="0">
                <a:solidFill>
                  <a:schemeClr val="tx1"/>
                </a:solidFill>
                <a:latin typeface="+mn-lt"/>
                <a:ea typeface="ＭＳ Ｐゴシック" charset="0"/>
                <a:cs typeface="ＭＳ Ｐゴシック" charset="0"/>
              </a:rPr>
              <a:t>à </a:t>
            </a:r>
            <a:r>
              <a:rPr lang="en-US" sz="1200" kern="1200" dirty="0" err="1">
                <a:solidFill>
                  <a:schemeClr val="tx1"/>
                </a:solidFill>
                <a:latin typeface="+mn-lt"/>
                <a:ea typeface="ＭＳ Ｐゴシック" charset="0"/>
                <a:cs typeface="ＭＳ Ｐゴシック" charset="0"/>
              </a:rPr>
              <a:t>efetividade</a:t>
            </a:r>
            <a:r>
              <a:rPr lang="en-US" sz="1200" kern="1200" dirty="0">
                <a:solidFill>
                  <a:schemeClr val="tx1"/>
                </a:solidFill>
                <a:latin typeface="+mn-lt"/>
                <a:ea typeface="ＭＳ Ｐゴシック" charset="0"/>
                <a:cs typeface="ＭＳ Ｐゴシック" charset="0"/>
              </a:rPr>
              <a:t> dos</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conteúdos</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específicos</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que</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são</a:t>
            </a:r>
            <a:r>
              <a:rPr lang="en-US" sz="1200" kern="1200" baseline="0" dirty="0">
                <a:solidFill>
                  <a:schemeClr val="tx1"/>
                </a:solidFill>
                <a:latin typeface="+mn-lt"/>
                <a:ea typeface="ＭＳ Ｐゴシック" charset="0"/>
                <a:cs typeface="ＭＳ Ｐゴシック" charset="0"/>
              </a:rPr>
              <a:t> </a:t>
            </a:r>
            <a:r>
              <a:rPr lang="en-US" sz="1200" kern="1200" baseline="0" dirty="0" err="1">
                <a:solidFill>
                  <a:schemeClr val="tx1"/>
                </a:solidFill>
                <a:latin typeface="+mn-lt"/>
                <a:ea typeface="ＭＳ Ｐゴシック" charset="0"/>
                <a:cs typeface="ＭＳ Ｐゴシック" charset="0"/>
              </a:rPr>
              <a:t>objeto</a:t>
            </a:r>
            <a:r>
              <a:rPr lang="en-US" sz="1200" kern="1200" baseline="0" dirty="0">
                <a:solidFill>
                  <a:schemeClr val="tx1"/>
                </a:solidFill>
                <a:latin typeface="+mn-lt"/>
                <a:ea typeface="ＭＳ Ｐゴシック" charset="0"/>
                <a:cs typeface="ＭＳ Ｐゴシック" charset="0"/>
              </a:rPr>
              <a:t> da</a:t>
            </a:r>
            <a:r>
              <a:rPr lang="en-US" sz="1200" kern="1200" dirty="0">
                <a:solidFill>
                  <a:schemeClr val="tx1"/>
                </a:solidFill>
                <a:latin typeface="+mn-lt"/>
                <a:ea typeface="ＭＳ Ｐゴシック" charset="0"/>
                <a:cs typeface="ＭＳ Ｐゴシック" charset="0"/>
              </a:rPr>
              <a:t> </a:t>
            </a:r>
            <a:r>
              <a:rPr lang="en-US" sz="1200" kern="1200" dirty="0" err="1">
                <a:solidFill>
                  <a:schemeClr val="tx1"/>
                </a:solidFill>
                <a:latin typeface="+mn-lt"/>
                <a:ea typeface="ＭＳ Ｐゴシック" charset="0"/>
                <a:cs typeface="ＭＳ Ｐゴシック" charset="0"/>
              </a:rPr>
              <a:t>comunicação</a:t>
            </a:r>
            <a:r>
              <a:rPr lang="en-US" sz="1200" kern="1200" dirty="0">
                <a:solidFill>
                  <a:schemeClr val="tx1"/>
                </a:solidFill>
                <a:latin typeface="+mn-lt"/>
                <a:ea typeface="ＭＳ Ｐゴシック" charset="0"/>
                <a:cs typeface="ＭＳ Ｐゴシック" charset="0"/>
              </a:rPr>
              <a:t> e do </a:t>
            </a:r>
            <a:r>
              <a:rPr lang="en-US" sz="1200" kern="1200" dirty="0" err="1">
                <a:solidFill>
                  <a:schemeClr val="tx1"/>
                </a:solidFill>
                <a:latin typeface="+mn-lt"/>
                <a:ea typeface="ＭＳ Ｐゴシック" charset="0"/>
                <a:cs typeface="ＭＳ Ｐゴシック" charset="0"/>
              </a:rPr>
              <a:t>treinamento</a:t>
            </a:r>
            <a:r>
              <a:rPr lang="en-US" sz="1200" kern="1200" dirty="0">
                <a:solidFill>
                  <a:schemeClr val="tx1"/>
                </a:solidFill>
                <a:latin typeface="+mn-lt"/>
                <a:ea typeface="ＭＳ Ｐゴシック" charset="0"/>
                <a:cs typeface="ＭＳ Ｐゴシック" charset="0"/>
              </a:rPr>
              <a:t>.</a:t>
            </a:r>
            <a:r>
              <a:rPr lang="en-US" sz="1200" kern="1200" baseline="0" dirty="0">
                <a:solidFill>
                  <a:schemeClr val="tx1"/>
                </a:solidFill>
                <a:latin typeface="+mn-lt"/>
                <a:ea typeface="ＭＳ Ｐゴシック" charset="0"/>
                <a:cs typeface="ＭＳ Ｐゴシック" charset="0"/>
              </a:rPr>
              <a:t> </a:t>
            </a:r>
            <a:endParaRPr lang="pt-BR" b="0" i="0" dirty="0">
              <a:solidFill>
                <a:srgbClr val="FF0000"/>
              </a:solidFill>
            </a:endParaRPr>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25</a:t>
            </a:fld>
            <a:endParaRPr lang="pt-BR" altLang="pt-BR"/>
          </a:p>
        </p:txBody>
      </p:sp>
    </p:spTree>
    <p:extLst>
      <p:ext uri="{BB962C8B-B14F-4D97-AF65-F5344CB8AC3E}">
        <p14:creationId xmlns:p14="http://schemas.microsoft.com/office/powerpoint/2010/main" val="1765908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26</a:t>
            </a:fld>
            <a:endParaRPr lang="pt-BR"/>
          </a:p>
        </p:txBody>
      </p:sp>
    </p:spTree>
    <p:extLst>
      <p:ext uri="{BB962C8B-B14F-4D97-AF65-F5344CB8AC3E}">
        <p14:creationId xmlns:p14="http://schemas.microsoft.com/office/powerpoint/2010/main" val="1059990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endParaRPr lang="pt-BR" sz="1200" b="0" kern="1200" baseline="0" dirty="0">
              <a:solidFill>
                <a:schemeClr val="tx1"/>
              </a:solidFill>
              <a:latin typeface="+mn-lt"/>
              <a:ea typeface="ＭＳ Ｐゴシック" charset="0"/>
              <a:cs typeface="ＭＳ Ｐゴシック" charset="0"/>
            </a:endParaRPr>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27</a:t>
            </a:fld>
            <a:endParaRPr lang="pt-BR" altLang="pt-BR"/>
          </a:p>
        </p:txBody>
      </p:sp>
    </p:spTree>
    <p:extLst>
      <p:ext uri="{BB962C8B-B14F-4D97-AF65-F5344CB8AC3E}">
        <p14:creationId xmlns:p14="http://schemas.microsoft.com/office/powerpoint/2010/main" val="110715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30</a:t>
            </a:fld>
            <a:endParaRPr lang="pt-BR"/>
          </a:p>
        </p:txBody>
      </p:sp>
    </p:spTree>
    <p:extLst>
      <p:ext uri="{BB962C8B-B14F-4D97-AF65-F5344CB8AC3E}">
        <p14:creationId xmlns:p14="http://schemas.microsoft.com/office/powerpoint/2010/main" val="419867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3</a:t>
            </a:fld>
            <a:endParaRPr lang="pt-BR"/>
          </a:p>
        </p:txBody>
      </p:sp>
    </p:spTree>
    <p:extLst>
      <p:ext uri="{BB962C8B-B14F-4D97-AF65-F5344CB8AC3E}">
        <p14:creationId xmlns:p14="http://schemas.microsoft.com/office/powerpoint/2010/main" val="3706509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4</a:t>
            </a:fld>
            <a:endParaRPr lang="pt-BR"/>
          </a:p>
        </p:txBody>
      </p:sp>
    </p:spTree>
    <p:extLst>
      <p:ext uri="{BB962C8B-B14F-4D97-AF65-F5344CB8AC3E}">
        <p14:creationId xmlns:p14="http://schemas.microsoft.com/office/powerpoint/2010/main" val="549299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10"/>
          </p:nvPr>
        </p:nvSpPr>
        <p:spPr/>
        <p:txBody>
          <a:bodyPr/>
          <a:lstStyle/>
          <a:p>
            <a:fld id="{E195B3D0-BAD4-404C-9295-8ABE4EC63137}" type="slidenum">
              <a:rPr lang="pt-BR" smtClean="0"/>
              <a:pPr/>
              <a:t>5</a:t>
            </a:fld>
            <a:endParaRPr lang="pt-BR"/>
          </a:p>
        </p:txBody>
      </p:sp>
    </p:spTree>
    <p:extLst>
      <p:ext uri="{BB962C8B-B14F-4D97-AF65-F5344CB8AC3E}">
        <p14:creationId xmlns:p14="http://schemas.microsoft.com/office/powerpoint/2010/main" val="479338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sz="1200" b="0" i="0" u="none" strike="noStrike" kern="1200" dirty="0">
                <a:solidFill>
                  <a:schemeClr val="tx1"/>
                </a:solidFill>
                <a:effectLst/>
                <a:latin typeface="+mn-lt"/>
                <a:ea typeface="+mn-ea"/>
                <a:cs typeface="+mn-cs"/>
              </a:rPr>
              <a:t>Numa madrugada, depois de uma jornada de estudos durante seu doutorado na Universidade de Chicago, o economista americano Eugene Soltes ligou a TV para assistir a um programa sobre ladrões, estupradores e assassinos. Impressionado com a virulência dos personagens, o hoje professor da escola de negócios da Universidade Harvard se perguntou se os mesmos impulsos que norteavam o comportamento de assassinos poderiam se aplicar a criminosos de colarinho-branco, que pagam propinas ou cometem fraudes. Para encontrar a resposta, enviou cartas a grandes executivos condenados à prisão, alguns dos quais ainda encarcerados. Recebeu 48 respostas. Depois de oito anos de pesquisas, o resultado é o livro </a:t>
            </a:r>
            <a:r>
              <a:rPr lang="pt-BR" sz="1200" b="0" i="1" u="none" strike="noStrike" kern="1200" dirty="0" err="1">
                <a:solidFill>
                  <a:schemeClr val="tx1"/>
                </a:solidFill>
                <a:effectLst/>
                <a:latin typeface="+mn-lt"/>
                <a:ea typeface="+mn-ea"/>
                <a:cs typeface="+mn-cs"/>
              </a:rPr>
              <a:t>Why</a:t>
            </a:r>
            <a:r>
              <a:rPr lang="pt-BR" sz="1200" b="0" i="1" u="none" strike="noStrike" kern="1200" dirty="0">
                <a:solidFill>
                  <a:schemeClr val="tx1"/>
                </a:solidFill>
                <a:effectLst/>
                <a:latin typeface="+mn-lt"/>
                <a:ea typeface="+mn-ea"/>
                <a:cs typeface="+mn-cs"/>
              </a:rPr>
              <a:t> </a:t>
            </a:r>
            <a:r>
              <a:rPr lang="pt-BR" sz="1200" b="0" i="1" u="none" strike="noStrike" kern="1200" dirty="0" err="1">
                <a:solidFill>
                  <a:schemeClr val="tx1"/>
                </a:solidFill>
                <a:effectLst/>
                <a:latin typeface="+mn-lt"/>
                <a:ea typeface="+mn-ea"/>
                <a:cs typeface="+mn-cs"/>
              </a:rPr>
              <a:t>They</a:t>
            </a:r>
            <a:r>
              <a:rPr lang="pt-BR" sz="1200" b="0" i="1" u="none" strike="noStrike" kern="1200" dirty="0">
                <a:solidFill>
                  <a:schemeClr val="tx1"/>
                </a:solidFill>
                <a:effectLst/>
                <a:latin typeface="+mn-lt"/>
                <a:ea typeface="+mn-ea"/>
                <a:cs typeface="+mn-cs"/>
              </a:rPr>
              <a:t> Do It: </a:t>
            </a:r>
            <a:r>
              <a:rPr lang="pt-BR" sz="1200" b="0" i="1" u="none" strike="noStrike" kern="1200" dirty="0" err="1">
                <a:solidFill>
                  <a:schemeClr val="tx1"/>
                </a:solidFill>
                <a:effectLst/>
                <a:latin typeface="+mn-lt"/>
                <a:ea typeface="+mn-ea"/>
                <a:cs typeface="+mn-cs"/>
              </a:rPr>
              <a:t>Inside</a:t>
            </a:r>
            <a:r>
              <a:rPr lang="pt-BR" sz="1200" b="0" i="1" u="none" strike="noStrike" kern="1200" dirty="0">
                <a:solidFill>
                  <a:schemeClr val="tx1"/>
                </a:solidFill>
                <a:effectLst/>
                <a:latin typeface="+mn-lt"/>
                <a:ea typeface="+mn-ea"/>
                <a:cs typeface="+mn-cs"/>
              </a:rPr>
              <a:t> the Mind </a:t>
            </a:r>
            <a:r>
              <a:rPr lang="pt-BR" sz="1200" b="0" i="1" u="none" strike="noStrike" kern="1200" dirty="0" err="1">
                <a:solidFill>
                  <a:schemeClr val="tx1"/>
                </a:solidFill>
                <a:effectLst/>
                <a:latin typeface="+mn-lt"/>
                <a:ea typeface="+mn-ea"/>
                <a:cs typeface="+mn-cs"/>
              </a:rPr>
              <a:t>of</a:t>
            </a:r>
            <a:r>
              <a:rPr lang="pt-BR" sz="1200" b="0" i="1" u="none" strike="noStrike" kern="1200" dirty="0">
                <a:solidFill>
                  <a:schemeClr val="tx1"/>
                </a:solidFill>
                <a:effectLst/>
                <a:latin typeface="+mn-lt"/>
                <a:ea typeface="+mn-ea"/>
                <a:cs typeface="+mn-cs"/>
              </a:rPr>
              <a:t> the White-Co­llar Criminal</a:t>
            </a:r>
            <a:r>
              <a:rPr lang="pt-BR" sz="1200" b="0" i="0" u="none" strike="noStrike" kern="1200" dirty="0">
                <a:solidFill>
                  <a:schemeClr val="tx1"/>
                </a:solidFill>
                <a:effectLst/>
                <a:latin typeface="+mn-lt"/>
                <a:ea typeface="+mn-ea"/>
                <a:cs typeface="+mn-cs"/>
              </a:rPr>
              <a:t> (Por que Eles Fazem Isso: por Dentro da Mente do Criminoso de Colarinho-Branco, ainda sem previsão de lançamento no Brasil). Soltes procura desvendar por que empresários que sempre tiveram conduta ética deixam, de repente, de andar na linha. A resposta está, segundo ele, não só na frouxidão moral dos indivíduos, mas na sua reação às influências do meio em que trabalham. “O criminoso de colarinho-branco tem o mesmo perfil de um cidadão comum. O que muda é até onde ele está disposto a ir para ter bons resultados nos negócios. E muitas vezes ele ultrapassa a linha que separa o certo do errado achando que faz um bem à empresa”, disse o autor, em conversa por telefone com VEJA.</a:t>
            </a:r>
          </a:p>
          <a:p>
            <a:r>
              <a:rPr lang="pt-BR" sz="1200" b="1" i="0" u="none" strike="noStrike" kern="1200" dirty="0">
                <a:solidFill>
                  <a:schemeClr val="tx1"/>
                </a:solidFill>
                <a:effectLst/>
                <a:latin typeface="+mn-lt"/>
                <a:ea typeface="+mn-ea"/>
                <a:cs typeface="+mn-cs"/>
              </a:rPr>
              <a:t>O que mudou na sua percepção sobre crime de colarinho-branco depois das entrevistas com os executivos?</a:t>
            </a:r>
            <a:r>
              <a:rPr lang="pt-BR" sz="1200" b="0" i="0" u="none" strike="noStrike" kern="1200" dirty="0">
                <a:solidFill>
                  <a:schemeClr val="tx1"/>
                </a:solidFill>
                <a:effectLst/>
                <a:latin typeface="+mn-lt"/>
                <a:ea typeface="+mn-ea"/>
                <a:cs typeface="+mn-cs"/>
              </a:rPr>
              <a:t> Quando comecei minha pesquisa, pensava, assim como criminologistas e investigadores, que todos os crimes de colarinho-branco eram resultado de um minucioso cálculo de custo-benefício. Partia do pressuposto de que os criminosos eram inteligentes e calculistas. À medida que comecei a passar mais tempo com executivos condenados por crimes como </a:t>
            </a:r>
            <a:r>
              <a:rPr lang="pt-BR" sz="1200" b="0" i="1" u="none" strike="noStrike" kern="1200" dirty="0" err="1">
                <a:solidFill>
                  <a:schemeClr val="tx1"/>
                </a:solidFill>
                <a:effectLst/>
                <a:latin typeface="+mn-lt"/>
                <a:ea typeface="+mn-ea"/>
                <a:cs typeface="+mn-cs"/>
              </a:rPr>
              <a:t>insider</a:t>
            </a:r>
            <a:r>
              <a:rPr lang="pt-BR" sz="1200" b="0" i="1" u="none" strike="noStrike" kern="1200" dirty="0">
                <a:solidFill>
                  <a:schemeClr val="tx1"/>
                </a:solidFill>
                <a:effectLst/>
                <a:latin typeface="+mn-lt"/>
                <a:ea typeface="+mn-ea"/>
                <a:cs typeface="+mn-cs"/>
              </a:rPr>
              <a:t> trading</a:t>
            </a:r>
            <a:r>
              <a:rPr lang="pt-BR" sz="1200" b="0" i="0" u="none" strike="noStrike" kern="1200" dirty="0">
                <a:solidFill>
                  <a:schemeClr val="tx1"/>
                </a:solidFill>
                <a:effectLst/>
                <a:latin typeface="+mn-lt"/>
                <a:ea typeface="+mn-ea"/>
                <a:cs typeface="+mn-cs"/>
              </a:rPr>
              <a:t>, fraude ou corrupção, reparei que esse cálculo não ocorria com minúcia. Para minha surpresa, era como se alguns dos mais respeitáveis executivos do mundo não pensassem cuidadosamente nas consequências de seus atos. Eles não viam o que faziam de errado até que seus atos fossem descobertos.</a:t>
            </a:r>
          </a:p>
          <a:p>
            <a:r>
              <a:rPr lang="pt-BR" sz="1200" b="1" i="0" u="none" strike="noStrike" kern="1200" dirty="0">
                <a:solidFill>
                  <a:schemeClr val="tx1"/>
                </a:solidFill>
                <a:effectLst/>
                <a:latin typeface="+mn-lt"/>
                <a:ea typeface="+mn-ea"/>
                <a:cs typeface="+mn-cs"/>
              </a:rPr>
              <a:t>Eles não viam ou não se importavam?</a:t>
            </a:r>
            <a:r>
              <a:rPr lang="pt-BR" sz="1200" b="0" i="0" u="none" strike="noStrike" kern="1200" dirty="0">
                <a:solidFill>
                  <a:schemeClr val="tx1"/>
                </a:solidFill>
                <a:effectLst/>
                <a:latin typeface="+mn-lt"/>
                <a:ea typeface="+mn-ea"/>
                <a:cs typeface="+mn-cs"/>
              </a:rPr>
              <a:t> Nenhum dos executivos entrevistados apresentava algum arrependimento ou preocupação com os prejuízos por trás de suas ações. O criminoso de colarinho-branco não sente remorso porque não consegue personificar o indivíduo que está lesando. A vítima, em geral, está distante fisicamente, o que não ocorre em casos de assassinato ou roubo. Por isso, o corruptor ou fraudador não consegue personificar aqueles a quem lesa com seus atos. Em muitos casos, tra­ta-se de uma instituição, um órgão público, um banco. Os prejuízos são difusos. No caso do pagamento de propina a agentes públicos, quem sai prejudicado? Sabemos que esse tipo de crime mina a credibilidade econômica e financeira de um país, mas não há visão clara sobre o efeito desse ato na vida cotidiana das pessoas.</a:t>
            </a:r>
          </a:p>
          <a:p>
            <a:r>
              <a:rPr lang="pt-BR" sz="1200" b="1" i="0" u="none" strike="noStrike" kern="1200" dirty="0">
                <a:solidFill>
                  <a:schemeClr val="tx1"/>
                </a:solidFill>
                <a:effectLst/>
                <a:latin typeface="+mn-lt"/>
                <a:ea typeface="+mn-ea"/>
                <a:cs typeface="+mn-cs"/>
              </a:rPr>
              <a:t>Qual é o perfil do executivo criminoso?</a:t>
            </a:r>
            <a:r>
              <a:rPr lang="pt-BR" sz="1200" b="0" i="0" u="none" strike="noStrike" kern="1200" dirty="0">
                <a:solidFill>
                  <a:schemeClr val="tx1"/>
                </a:solidFill>
                <a:effectLst/>
                <a:latin typeface="+mn-lt"/>
                <a:ea typeface="+mn-ea"/>
                <a:cs typeface="+mn-cs"/>
              </a:rPr>
              <a:t> Salvo raras exceções, são pessoas triviais. Se eu descrevesse dois empresários — um honesto e o outro que cometeu crimes —, ninguém identificaria a maçã podre do cesto. São pessoas cordiais, metódicas, que você chamaria para uma </a:t>
            </a:r>
            <a:r>
              <a:rPr lang="pt-BR" sz="1200" b="0" i="0" u="none" strike="noStrike" kern="1200" dirty="0" err="1">
                <a:solidFill>
                  <a:schemeClr val="tx1"/>
                </a:solidFill>
                <a:effectLst/>
                <a:latin typeface="+mn-lt"/>
                <a:ea typeface="+mn-ea"/>
                <a:cs typeface="+mn-cs"/>
              </a:rPr>
              <a:t>happy</a:t>
            </a:r>
            <a:r>
              <a:rPr lang="pt-BR" sz="1200" b="0" i="0" u="none" strike="noStrike" kern="1200" dirty="0">
                <a:solidFill>
                  <a:schemeClr val="tx1"/>
                </a:solidFill>
                <a:effectLst/>
                <a:latin typeface="+mn-lt"/>
                <a:ea typeface="+mn-ea"/>
                <a:cs typeface="+mn-cs"/>
              </a:rPr>
              <a:t> hour depois do trabalho. O criminoso de colarinho-branco tem o mesmo perfil de um cidadão comum. O que muda é até onde ele está disposto a ir para ter bons resultados nos negócios. E muitas vezes ele ultrapassa a linha que separa o certo do errado achando que faz um bem à empresa. Muitos relataram que não enxergavam o ilícito cometido porque apenas seguiam as regras do jogo, ou simplesmente ajudavam as empresas a aumen­tar seus lucros.</a:t>
            </a:r>
          </a:p>
          <a:p>
            <a:r>
              <a:rPr lang="pt-BR" sz="1200" b="1" i="0" u="none" strike="noStrike" kern="1200" dirty="0">
                <a:solidFill>
                  <a:schemeClr val="tx1"/>
                </a:solidFill>
                <a:effectLst/>
                <a:latin typeface="+mn-lt"/>
                <a:ea typeface="+mn-ea"/>
                <a:cs typeface="+mn-cs"/>
              </a:rPr>
              <a:t>E os que fogem a esse perfil?</a:t>
            </a:r>
            <a:r>
              <a:rPr lang="pt-BR" sz="1200" b="0" i="0" u="none" strike="noStrike" kern="1200" dirty="0">
                <a:solidFill>
                  <a:schemeClr val="tx1"/>
                </a:solidFill>
                <a:effectLst/>
                <a:latin typeface="+mn-lt"/>
                <a:ea typeface="+mn-ea"/>
                <a:cs typeface="+mn-cs"/>
              </a:rPr>
              <a:t> Bernard </a:t>
            </a:r>
            <a:r>
              <a:rPr lang="pt-BR" sz="1200" b="0" i="0" u="none" strike="noStrike" kern="1200" dirty="0" err="1">
                <a:solidFill>
                  <a:schemeClr val="tx1"/>
                </a:solidFill>
                <a:effectLst/>
                <a:latin typeface="+mn-lt"/>
                <a:ea typeface="+mn-ea"/>
                <a:cs typeface="+mn-cs"/>
              </a:rPr>
              <a:t>Madoff</a:t>
            </a:r>
            <a:r>
              <a:rPr lang="pt-BR" sz="1200" b="0" i="0" u="none" strike="noStrike" kern="1200" dirty="0">
                <a:solidFill>
                  <a:schemeClr val="tx1"/>
                </a:solidFill>
                <a:effectLst/>
                <a:latin typeface="+mn-lt"/>
                <a:ea typeface="+mn-ea"/>
                <a:cs typeface="+mn-cs"/>
              </a:rPr>
              <a:t> </a:t>
            </a:r>
            <a:r>
              <a:rPr lang="pt-BR" sz="1200" b="0" i="1" u="none" strike="noStrike" kern="1200" dirty="0">
                <a:solidFill>
                  <a:schemeClr val="tx1"/>
                </a:solidFill>
                <a:effectLst/>
                <a:latin typeface="+mn-lt"/>
                <a:ea typeface="+mn-ea"/>
                <a:cs typeface="+mn-cs"/>
              </a:rPr>
              <a:t>(investidor americano condenado a 150 anos de prisão pela criação de um esquema multibilionário de pirâmide financeira)</a:t>
            </a:r>
            <a:r>
              <a:rPr lang="pt-BR" sz="1200" b="0" i="0" u="none" strike="noStrike" kern="1200" dirty="0">
                <a:solidFill>
                  <a:schemeClr val="tx1"/>
                </a:solidFill>
                <a:effectLst/>
                <a:latin typeface="+mn-lt"/>
                <a:ea typeface="+mn-ea"/>
                <a:cs typeface="+mn-cs"/>
              </a:rPr>
              <a:t>, por exemplo, é um deles. Diferentemente dos outros 47 executivos entrevistados para o livro — que não enxergavam o mal associado a seus atos —, ele via claramente que estava prejudicando pessoas próximas, como amigos e membros de sua comunidade, e instituições de caridade. Ele apresentou em nossos encontros características comuns aos sociopatas. Quando perguntei sobre os prejuízos que suas ações causaram a pequenos investidores, ele respondeu que os investidores não eram inteligentes o suficiente. Quando questionei se não sentia remorso por ter quebrado instituições de caridade, ele disse que elas eram bancadas por milionários, ou seja, pessoas que poderiam voltar a financiá-las. Ele foi o único a apresentar uma habilidade para justificar e racionalizar o crime.</a:t>
            </a:r>
          </a:p>
          <a:p>
            <a:r>
              <a:rPr lang="pt-BR" sz="1200" b="1" i="0" u="none" strike="noStrike" kern="1200" dirty="0">
                <a:solidFill>
                  <a:schemeClr val="tx1"/>
                </a:solidFill>
                <a:effectLst/>
                <a:latin typeface="+mn-lt"/>
                <a:ea typeface="+mn-ea"/>
                <a:cs typeface="+mn-cs"/>
              </a:rPr>
              <a:t>“O criminoso de colarinho-branco não sente remorso porque não consegue personificar o indivíduo que está lesando. A vítima, em geral, está distante fisicamente”</a:t>
            </a:r>
          </a:p>
          <a:p>
            <a:r>
              <a:rPr lang="pt-BR" sz="1200" b="0" i="0" u="none" strike="noStrike" kern="1200" dirty="0">
                <a:solidFill>
                  <a:schemeClr val="tx1"/>
                </a:solidFill>
                <a:effectLst/>
                <a:latin typeface="+mn-lt"/>
                <a:ea typeface="+mn-ea"/>
                <a:cs typeface="+mn-cs"/>
              </a:rPr>
              <a:t>   </a:t>
            </a:r>
          </a:p>
          <a:p>
            <a:r>
              <a:rPr lang="pt-BR" sz="1200" b="1" i="0" u="none" strike="noStrike" kern="1200" dirty="0">
                <a:solidFill>
                  <a:schemeClr val="tx1"/>
                </a:solidFill>
                <a:effectLst/>
                <a:latin typeface="+mn-lt"/>
                <a:ea typeface="+mn-ea"/>
                <a:cs typeface="+mn-cs"/>
              </a:rPr>
              <a:t>O senhor diz que muitos dos executivos entrevistados tiveram conduta exemplar em boa parte da carreira, mas enveredaram pela ilegalidade ao entrar em contato com outra cultura empresarial. Pode citar um exemplo?</a:t>
            </a:r>
            <a:r>
              <a:rPr lang="pt-BR" sz="1200" b="0" i="0" u="none" strike="noStrike" kern="1200" dirty="0">
                <a:solidFill>
                  <a:schemeClr val="tx1"/>
                </a:solidFill>
                <a:effectLst/>
                <a:latin typeface="+mn-lt"/>
                <a:ea typeface="+mn-ea"/>
                <a:cs typeface="+mn-cs"/>
              </a:rPr>
              <a:t> Anil </a:t>
            </a:r>
            <a:r>
              <a:rPr lang="pt-BR" sz="1200" b="0" i="0" u="none" strike="noStrike" kern="1200" dirty="0" err="1">
                <a:solidFill>
                  <a:schemeClr val="tx1"/>
                </a:solidFill>
                <a:effectLst/>
                <a:latin typeface="+mn-lt"/>
                <a:ea typeface="+mn-ea"/>
                <a:cs typeface="+mn-cs"/>
              </a:rPr>
              <a:t>Kumar</a:t>
            </a:r>
            <a:r>
              <a:rPr lang="pt-BR" sz="1200" b="0" i="0" u="none" strike="noStrike" kern="1200" dirty="0">
                <a:solidFill>
                  <a:schemeClr val="tx1"/>
                </a:solidFill>
                <a:effectLst/>
                <a:latin typeface="+mn-lt"/>
                <a:ea typeface="+mn-ea"/>
                <a:cs typeface="+mn-cs"/>
              </a:rPr>
              <a:t>, sócio da </a:t>
            </a:r>
            <a:r>
              <a:rPr lang="pt-BR" sz="1200" b="0" i="0" u="none" strike="noStrike" kern="1200" dirty="0" err="1">
                <a:solidFill>
                  <a:schemeClr val="tx1"/>
                </a:solidFill>
                <a:effectLst/>
                <a:latin typeface="+mn-lt"/>
                <a:ea typeface="+mn-ea"/>
                <a:cs typeface="+mn-cs"/>
              </a:rPr>
              <a:t>McKinsey</a:t>
            </a:r>
            <a:r>
              <a:rPr lang="pt-BR" sz="1200" b="0" i="0" u="none" strike="noStrike" kern="1200" dirty="0">
                <a:solidFill>
                  <a:schemeClr val="tx1"/>
                </a:solidFill>
                <a:effectLst/>
                <a:latin typeface="+mn-lt"/>
                <a:ea typeface="+mn-ea"/>
                <a:cs typeface="+mn-cs"/>
              </a:rPr>
              <a:t>, uma das maiores consultorias do mundo, é um caso. Ninguém se torna sócio de um grupo desse porte sem transmitir confiança aos clientes. Ao longo dos anos, no entanto, ele começou a ter contatos mais frequentes com um operador do mercado financeiro que fazia negócios e lidava com informação privilegiada de modo heterodoxo. À medida que esses contatos se tornaram mais constantes, </a:t>
            </a:r>
            <a:r>
              <a:rPr lang="pt-BR" sz="1200" b="0" i="0" u="none" strike="noStrike" kern="1200" dirty="0" err="1">
                <a:solidFill>
                  <a:schemeClr val="tx1"/>
                </a:solidFill>
                <a:effectLst/>
                <a:latin typeface="+mn-lt"/>
                <a:ea typeface="+mn-ea"/>
                <a:cs typeface="+mn-cs"/>
              </a:rPr>
              <a:t>Kumar</a:t>
            </a:r>
            <a:r>
              <a:rPr lang="pt-BR" sz="1200" b="0" i="0" u="none" strike="noStrike" kern="1200" dirty="0">
                <a:solidFill>
                  <a:schemeClr val="tx1"/>
                </a:solidFill>
                <a:effectLst/>
                <a:latin typeface="+mn-lt"/>
                <a:ea typeface="+mn-ea"/>
                <a:cs typeface="+mn-cs"/>
              </a:rPr>
              <a:t> foi gradualmente perdendo seus parâmetros sobre como lidar com a proteção da informação confidencial. Acabou passando adiante informações secretas e tornou-se um criminoso. A parte assustadora do que apreendi é que somos muito mais flexíveis do que imaginamos quando se trata de ética. A mesma pessoa que pode responder de forma muito eficiente nos negócios em determinada cultura empresarial também pode enveredar por caminhos antiéticos em outra cultura.</a:t>
            </a:r>
          </a:p>
          <a:p>
            <a:r>
              <a:rPr lang="pt-BR" sz="1200" b="1" i="0" u="none" strike="noStrike" kern="1200" dirty="0">
                <a:solidFill>
                  <a:schemeClr val="tx1"/>
                </a:solidFill>
                <a:effectLst/>
                <a:latin typeface="+mn-lt"/>
                <a:ea typeface="+mn-ea"/>
                <a:cs typeface="+mn-cs"/>
              </a:rPr>
              <a:t>Regras de mercado mais rígidas, punições rigorosas e aumento das penas são soluções eficazes?</a:t>
            </a:r>
            <a:r>
              <a:rPr lang="pt-BR" sz="1200" b="0" i="0" u="none" strike="noStrike" kern="1200" dirty="0">
                <a:solidFill>
                  <a:schemeClr val="tx1"/>
                </a:solidFill>
                <a:effectLst/>
                <a:latin typeface="+mn-lt"/>
                <a:ea typeface="+mn-ea"/>
                <a:cs typeface="+mn-cs"/>
              </a:rPr>
              <a:t> Essa é a resposta natural, mas não acho que seja a mais eficiente. Como o criminoso não faz o cálculo minucioso de seus atos, ele não vai levar em consideração o tamanho da pena. Desconsidera a possibilidade de ser pego porque, em sua cabeça, está apenas seguindo as regras do jogo. Um caso emblemático é o da empresa americana de energia Enron. Assim que a notícia do crime surgiu na imprensa, a reação dos executivos foi criticar os jornais e os que acreditavam nas informações sobre o assunto. É esse tipo de mentalidade que precisa ser combatido. Nos Estados Unidos, os crimes de colarinho-branco só começaram a ser investigados a partir da década de 60, e, a cada vinte anos mais ou menos, uma nova crise ocorre para fazer a sociedade refletir sobre o que é aceitável ou não dentro das empresas e em sua relação com o Estado.</a:t>
            </a:r>
          </a:p>
          <a:p>
            <a:r>
              <a:rPr lang="pt-BR" sz="1200" b="1" i="0" u="none" strike="noStrike" kern="1200" dirty="0">
                <a:solidFill>
                  <a:schemeClr val="tx1"/>
                </a:solidFill>
                <a:effectLst/>
                <a:latin typeface="+mn-lt"/>
                <a:ea typeface="+mn-ea"/>
                <a:cs typeface="+mn-cs"/>
              </a:rPr>
              <a:t>No Brasil, a Lava-Jato pode estabelecer novos padrões?</a:t>
            </a:r>
            <a:r>
              <a:rPr lang="pt-BR" sz="1200" b="0" i="0" u="none" strike="noStrike" kern="1200" dirty="0">
                <a:solidFill>
                  <a:schemeClr val="tx1"/>
                </a:solidFill>
                <a:effectLst/>
                <a:latin typeface="+mn-lt"/>
                <a:ea typeface="+mn-ea"/>
                <a:cs typeface="+mn-cs"/>
              </a:rPr>
              <a:t> Sim, a Lava-Jato é um processo evolutivo semelhante ao que ocorre de tempos em tempos nos Estados Unidos. A grande dúvida é se haverá uma mudança de cultura daqui para a frente. Os brasileiros precisam entender que será um processo longo, que, se bem-sucedido, trará resultados efetivos dentro de alguns anos, talvez décadas. O principal desafio agora é encontrar as pessoas que vão liderar esse processo evolutivo.</a:t>
            </a:r>
          </a:p>
          <a:p>
            <a:r>
              <a:rPr lang="pt-BR" sz="1200" b="1" i="0" u="none" strike="noStrike" kern="1200" dirty="0">
                <a:solidFill>
                  <a:schemeClr val="tx1"/>
                </a:solidFill>
                <a:effectLst/>
                <a:latin typeface="+mn-lt"/>
                <a:ea typeface="+mn-ea"/>
                <a:cs typeface="+mn-cs"/>
              </a:rPr>
              <a:t>Como isso pode ser feito?</a:t>
            </a:r>
            <a:r>
              <a:rPr lang="pt-BR" sz="1200" b="0" i="0" u="none" strike="noStrike" kern="1200" dirty="0">
                <a:solidFill>
                  <a:schemeClr val="tx1"/>
                </a:solidFill>
                <a:effectLst/>
                <a:latin typeface="+mn-lt"/>
                <a:ea typeface="+mn-ea"/>
                <a:cs typeface="+mn-cs"/>
              </a:rPr>
              <a:t> A melhor forma para lidar com os crimes de colarinho-branco é criar sistemas e processos que possibilitem estancar o problema antes que seja tarde demais. O primeiro passo é considerar que todos estão suscetíveis a cometer desvios éticos. E somente quando nós entendermos isso é que nos permitiremos reconhecer os riscos que nos rodeiam. Parece banal, mas é uma atitude fundamental. A maioria de nós acredita que não ser ético é uma questão que envolve apenas os outros. Um dos pontos interessantes da pesquisa é ver que quase todos os executivos reconheceram que ultrapassaram a linha entre o certo e o errado, mas poucos conseguem dizer exatamente quando isso ocorreu.</a:t>
            </a:r>
            <a:br>
              <a:rPr lang="pt-BR" sz="1200" b="0" i="0" u="none" strike="noStrike" kern="1200" dirty="0">
                <a:solidFill>
                  <a:schemeClr val="tx1"/>
                </a:solidFill>
                <a:effectLst/>
                <a:latin typeface="+mn-lt"/>
                <a:ea typeface="+mn-ea"/>
                <a:cs typeface="+mn-cs"/>
              </a:rPr>
            </a:br>
            <a:r>
              <a:rPr lang="pt-BR" sz="1200" b="0" i="0" u="none" strike="noStrike" kern="1200" dirty="0">
                <a:solidFill>
                  <a:schemeClr val="tx1"/>
                </a:solidFill>
                <a:effectLst/>
                <a:latin typeface="+mn-lt"/>
                <a:ea typeface="+mn-ea"/>
                <a:cs typeface="+mn-cs"/>
              </a:rPr>
              <a:t>Os programas de </a:t>
            </a:r>
            <a:r>
              <a:rPr lang="pt-BR" sz="1200" b="0" i="0" u="none" strike="noStrike" kern="1200" dirty="0" err="1">
                <a:solidFill>
                  <a:schemeClr val="tx1"/>
                </a:solidFill>
                <a:effectLst/>
                <a:latin typeface="+mn-lt"/>
                <a:ea typeface="+mn-ea"/>
                <a:cs typeface="+mn-cs"/>
              </a:rPr>
              <a:t>compliance</a:t>
            </a:r>
            <a:r>
              <a:rPr lang="pt-BR" sz="1200" b="0" i="0" u="none" strike="noStrike" kern="1200" dirty="0">
                <a:solidFill>
                  <a:schemeClr val="tx1"/>
                </a:solidFill>
                <a:effectLst/>
                <a:latin typeface="+mn-lt"/>
                <a:ea typeface="+mn-ea"/>
                <a:cs typeface="+mn-cs"/>
              </a:rPr>
              <a:t> dentro das empresas funcionam? Funcionam desde que não sejam apenas um calhamaço de papel para agradar a autoridades e ao mercado. A Enron, por exemplo, tinha um excelente código de conduta, com sessenta páginas, que mantenho guardado em meu escritório como referência. Só que o tal código era um mero documento que não mudou em nada a postura de seus funcionários. O desafio do </a:t>
            </a:r>
            <a:r>
              <a:rPr lang="pt-BR" sz="1200" b="0" i="0" u="none" strike="noStrike" kern="1200" dirty="0" err="1">
                <a:solidFill>
                  <a:schemeClr val="tx1"/>
                </a:solidFill>
                <a:effectLst/>
                <a:latin typeface="+mn-lt"/>
                <a:ea typeface="+mn-ea"/>
                <a:cs typeface="+mn-cs"/>
              </a:rPr>
              <a:t>compliance</a:t>
            </a:r>
            <a:r>
              <a:rPr lang="pt-BR" sz="1200" b="0" i="0" u="none" strike="noStrike" kern="1200" dirty="0">
                <a:solidFill>
                  <a:schemeClr val="tx1"/>
                </a:solidFill>
                <a:effectLst/>
                <a:latin typeface="+mn-lt"/>
                <a:ea typeface="+mn-ea"/>
                <a:cs typeface="+mn-cs"/>
              </a:rPr>
              <a:t> é criar um sistema corporativo que inspire as pessoas a ter a humildade necessária para reconhecer sua fragilidade ética e enxergar que seus atos têm consequências reais, como sanções, multas e até prisão. É uma tomada de consciência em todos os níveis da empresa, da recepção à presidência, que, a depender da cultura do lugar, é muito difícil de pôr em prática.</a:t>
            </a:r>
          </a:p>
          <a:p>
            <a:r>
              <a:rPr lang="pt-BR" sz="1200" b="1" i="0" u="none" strike="noStrike" kern="1200" dirty="0">
                <a:solidFill>
                  <a:schemeClr val="tx1"/>
                </a:solidFill>
                <a:effectLst/>
                <a:latin typeface="+mn-lt"/>
                <a:ea typeface="+mn-ea"/>
                <a:cs typeface="+mn-cs"/>
              </a:rPr>
              <a:t>“Na pesquisa, quase todos os executivos reconheceram que ultrapassaram a linha entre o certo e o errado, mas poucos souberam dizer exatamente quando isso ocorreu”</a:t>
            </a:r>
          </a:p>
          <a:p>
            <a:r>
              <a:rPr lang="pt-BR" sz="1200" b="0" i="0" u="none" strike="noStrike" kern="1200" dirty="0">
                <a:solidFill>
                  <a:schemeClr val="tx1"/>
                </a:solidFill>
                <a:effectLst/>
                <a:latin typeface="+mn-lt"/>
                <a:ea typeface="+mn-ea"/>
                <a:cs typeface="+mn-cs"/>
              </a:rPr>
              <a:t>   </a:t>
            </a:r>
          </a:p>
          <a:p>
            <a:r>
              <a:rPr lang="pt-BR" sz="1200" b="1" i="0" u="none" strike="noStrike" kern="1200" dirty="0">
                <a:solidFill>
                  <a:schemeClr val="tx1"/>
                </a:solidFill>
                <a:effectLst/>
                <a:latin typeface="+mn-lt"/>
                <a:ea typeface="+mn-ea"/>
                <a:cs typeface="+mn-cs"/>
              </a:rPr>
              <a:t>Em que medida a existência de um “</a:t>
            </a:r>
            <a:r>
              <a:rPr lang="pt-BR" sz="1200" b="1" i="0" u="none" strike="noStrike" kern="1200" dirty="0" err="1">
                <a:solidFill>
                  <a:schemeClr val="tx1"/>
                </a:solidFill>
                <a:effectLst/>
                <a:latin typeface="+mn-lt"/>
                <a:ea typeface="+mn-ea"/>
                <a:cs typeface="+mn-cs"/>
              </a:rPr>
              <a:t>compliance</a:t>
            </a:r>
            <a:r>
              <a:rPr lang="pt-BR" sz="1200" b="1" i="0" u="none" strike="noStrike" kern="1200" dirty="0">
                <a:solidFill>
                  <a:schemeClr val="tx1"/>
                </a:solidFill>
                <a:effectLst/>
                <a:latin typeface="+mn-lt"/>
                <a:ea typeface="+mn-ea"/>
                <a:cs typeface="+mn-cs"/>
              </a:rPr>
              <a:t>” para políticos poderia evitar a corrupção?</a:t>
            </a:r>
            <a:r>
              <a:rPr lang="pt-BR" sz="1200" b="0" i="0" u="none" strike="noStrike" kern="1200" dirty="0">
                <a:solidFill>
                  <a:schemeClr val="tx1"/>
                </a:solidFill>
                <a:effectLst/>
                <a:latin typeface="+mn-lt"/>
                <a:ea typeface="+mn-ea"/>
                <a:cs typeface="+mn-cs"/>
              </a:rPr>
              <a:t> Há uma frase do ex-presidente americano Nixon que vale ser lembrada: “Quando o presidente faz alguma coisa, isso significa que essa coisa não é ilegal”. Muitas vezes, pelo poder que possuem e pela capacidade de ditar os rumos do país, políticos acabam se considerando acima da lei. Como no caso dos </a:t>
            </a:r>
            <a:r>
              <a:rPr lang="pt-BR" sz="1200" b="0" i="0" u="none" strike="noStrike" kern="1200" dirty="0" err="1">
                <a:solidFill>
                  <a:schemeClr val="tx1"/>
                </a:solidFill>
                <a:effectLst/>
                <a:latin typeface="+mn-lt"/>
                <a:ea typeface="+mn-ea"/>
                <a:cs typeface="+mn-cs"/>
              </a:rPr>
              <a:t>compliances</a:t>
            </a:r>
            <a:r>
              <a:rPr lang="pt-BR" sz="1200" b="0" i="0" u="none" strike="noStrike" kern="1200" dirty="0">
                <a:solidFill>
                  <a:schemeClr val="tx1"/>
                </a:solidFill>
                <a:effectLst/>
                <a:latin typeface="+mn-lt"/>
                <a:ea typeface="+mn-ea"/>
                <a:cs typeface="+mn-cs"/>
              </a:rPr>
              <a:t> empresariais, é preciso criar sistemas e mecanismos que permitam mudar essa mentalidade. Até pouco tempo atrás, nos Estados Unidos, políticos trocavam informações privilegiadas vindas do Congresso sem que fossem punidos. Hoje, isso não é mais possível. Políticos têm de entender que, por serem os responsáveis pela lei e por serem homens públicos, seu senso de responsabilidade precisa ser muito maior do que o do cidadão comum. Outro ponto que volto a repetir é que o ambiente tem um impacto fortíssimo na conduta das pessoas. Acho improvável que todos esses políticos brasileiros envolvidos na Lava-Jato tenham entrado na política somente para enriquecer. Muitos devem ter escolhido o caminho da política com boas intenções, mas, depois de ter contato com as regras do jogo, assim como os executivos, acabaram optando pelos caminhos da corrupção.</a:t>
            </a:r>
          </a:p>
          <a:p>
            <a:r>
              <a:rPr lang="pt-BR" sz="1200" b="1" i="0" u="none" strike="noStrike" kern="1200" dirty="0">
                <a:solidFill>
                  <a:schemeClr val="tx1"/>
                </a:solidFill>
                <a:effectLst/>
                <a:latin typeface="+mn-lt"/>
                <a:ea typeface="+mn-ea"/>
                <a:cs typeface="+mn-cs"/>
              </a:rPr>
              <a:t>Há uma forma objetiva de alguém perceber quando ultrapassou a fronteira ética?</a:t>
            </a:r>
            <a:r>
              <a:rPr lang="pt-BR" sz="1200" b="0" i="0" u="none" strike="noStrike" kern="1200" dirty="0">
                <a:solidFill>
                  <a:schemeClr val="tx1"/>
                </a:solidFill>
                <a:effectLst/>
                <a:latin typeface="+mn-lt"/>
                <a:ea typeface="+mn-ea"/>
                <a:cs typeface="+mn-cs"/>
              </a:rPr>
              <a:t> Um teste que se mostrou bem efetivo é o que chamo de “teste do amigo próximo”. Onde leciono, sempre peço ao aluno que procure alguém que ele realmente respeite — como um grande amigo ou o cônjuge — para explicar suas atitudes. Isso porque, se você consegue explicar seus atos e obtém a resposta de que eles condizem com seus valores, faz sentido continuar a agir sem se preocupar. Mas, se essa pessoa que você respeita diz que se surpreendeu com suas atitudes e que não esperava que você fizesse o que fez, então é possível que você esteja perto de ultrapassar a fronteira.</a:t>
            </a:r>
          </a:p>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6</a:t>
            </a:fld>
            <a:endParaRPr lang="pt-BR"/>
          </a:p>
        </p:txBody>
      </p:sp>
    </p:spTree>
    <p:extLst>
      <p:ext uri="{BB962C8B-B14F-4D97-AF65-F5344CB8AC3E}">
        <p14:creationId xmlns:p14="http://schemas.microsoft.com/office/powerpoint/2010/main" val="1428754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7</a:t>
            </a:fld>
            <a:endParaRPr lang="pt-BR"/>
          </a:p>
        </p:txBody>
      </p:sp>
    </p:spTree>
    <p:extLst>
      <p:ext uri="{BB962C8B-B14F-4D97-AF65-F5344CB8AC3E}">
        <p14:creationId xmlns:p14="http://schemas.microsoft.com/office/powerpoint/2010/main" val="3921646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pPr marL="3886200" marR="0" lvl="8" indent="-228600" algn="l" defTabSz="914400" rtl="0" eaLnBrk="0" fontAlgn="base" latinLnBrk="0" hangingPunct="0">
              <a:lnSpc>
                <a:spcPct val="100000"/>
              </a:lnSpc>
              <a:spcBef>
                <a:spcPct val="30000"/>
              </a:spcBef>
              <a:spcAft>
                <a:spcPct val="0"/>
              </a:spcAft>
              <a:buClrTx/>
              <a:buSzTx/>
              <a:buFontTx/>
              <a:buAutoNum type="arabicPeriod"/>
              <a:tabLst/>
              <a:defRPr/>
            </a:pPr>
            <a:endParaRPr lang="pt-BR" sz="1200" b="0" kern="1200" baseline="0" dirty="0">
              <a:solidFill>
                <a:schemeClr val="tx1"/>
              </a:solidFill>
              <a:latin typeface="+mn-lt"/>
              <a:ea typeface="ＭＳ Ｐゴシック" charset="0"/>
              <a:cs typeface="ＭＳ Ｐゴシック" charset="0"/>
            </a:endParaRPr>
          </a:p>
        </p:txBody>
      </p:sp>
      <p:sp>
        <p:nvSpPr>
          <p:cNvPr id="4" name="Espaço Reservado para Número de Slide 3"/>
          <p:cNvSpPr>
            <a:spLocks noGrp="1"/>
          </p:cNvSpPr>
          <p:nvPr>
            <p:ph type="sldNum" sz="quarter" idx="10"/>
          </p:nvPr>
        </p:nvSpPr>
        <p:spPr/>
        <p:txBody>
          <a:bodyPr/>
          <a:lstStyle/>
          <a:p>
            <a:pPr>
              <a:defRPr/>
            </a:pPr>
            <a:fld id="{ABF96E4E-523B-4C21-895C-E4C57F96AD4F}" type="slidenum">
              <a:rPr lang="pt-BR" altLang="pt-BR" smtClean="0"/>
              <a:pPr>
                <a:defRPr/>
              </a:pPr>
              <a:t>8</a:t>
            </a:fld>
            <a:endParaRPr lang="pt-BR" altLang="pt-BR"/>
          </a:p>
        </p:txBody>
      </p:sp>
    </p:spTree>
    <p:extLst>
      <p:ext uri="{BB962C8B-B14F-4D97-AF65-F5344CB8AC3E}">
        <p14:creationId xmlns:p14="http://schemas.microsoft.com/office/powerpoint/2010/main" val="235372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D47441F-127E-4D06-B952-19160B458B1D}" type="slidenum">
              <a:rPr lang="pt-BR" smtClean="0"/>
              <a:t>9</a:t>
            </a:fld>
            <a:endParaRPr lang="pt-BR"/>
          </a:p>
        </p:txBody>
      </p:sp>
    </p:spTree>
    <p:extLst>
      <p:ext uri="{BB962C8B-B14F-4D97-AF65-F5344CB8AC3E}">
        <p14:creationId xmlns:p14="http://schemas.microsoft.com/office/powerpoint/2010/main" val="1499423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pt-BR"/>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BF989E11-FDB5-4C88-9698-2AEC9889DB0C}" type="datetimeFigureOut">
              <a:rPr lang="pt-BR" smtClean="0"/>
              <a:t>13/11/2019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3234410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838200" y="764705"/>
            <a:ext cx="10515600" cy="925985"/>
          </a:xfrm>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BF989E11-FDB5-4C88-9698-2AEC9889DB0C}" type="datetimeFigureOut">
              <a:rPr lang="pt-BR" smtClean="0"/>
              <a:t>13/11/2019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1846568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BF989E11-FDB5-4C88-9698-2AEC9889DB0C}" type="datetimeFigureOut">
              <a:rPr lang="pt-BR" smtClean="0"/>
              <a:t>13/11/2019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567638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entered Text">
    <p:spTree>
      <p:nvGrpSpPr>
        <p:cNvPr id="1" name=""/>
        <p:cNvGrpSpPr/>
        <p:nvPr/>
      </p:nvGrpSpPr>
      <p:grpSpPr>
        <a:xfrm>
          <a:off x="0" y="0"/>
          <a:ext cx="0" cy="0"/>
          <a:chOff x="0" y="0"/>
          <a:chExt cx="0" cy="0"/>
        </a:xfrm>
      </p:grpSpPr>
      <p:sp>
        <p:nvSpPr>
          <p:cNvPr id="44" name="PlaceHolder 1"/>
          <p:cNvSpPr>
            <a:spLocks noGrp="1"/>
          </p:cNvSpPr>
          <p:nvPr>
            <p:ph type="subTitle"/>
          </p:nvPr>
        </p:nvSpPr>
        <p:spPr>
          <a:xfrm>
            <a:off x="609563" y="273352"/>
            <a:ext cx="10972120" cy="5308320"/>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28998176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entere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3746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838200" y="836713"/>
            <a:ext cx="10515600" cy="1007849"/>
          </a:xfrm>
        </p:spPr>
        <p:txBody>
          <a:bodyPr/>
          <a:lstStyle/>
          <a:p>
            <a:r>
              <a:rPr lang="pt-BR" dirty="0"/>
              <a:t>Clique para editar o título mestre</a:t>
            </a:r>
            <a:endParaRPr lang="en-US" dirty="0"/>
          </a:p>
        </p:txBody>
      </p:sp>
      <p:sp>
        <p:nvSpPr>
          <p:cNvPr id="3" name="Content Placeholder 2"/>
          <p:cNvSpPr>
            <a:spLocks noGrp="1"/>
          </p:cNvSpPr>
          <p:nvPr>
            <p:ph idx="1"/>
          </p:nvPr>
        </p:nvSpPr>
        <p:spPr>
          <a:xfrm>
            <a:off x="838200" y="1931610"/>
            <a:ext cx="10515600" cy="4351338"/>
          </a:xfrm>
        </p:spPr>
        <p:txBody>
          <a:bodyPr/>
          <a:lstStyle/>
          <a:p>
            <a:pPr lvl="0"/>
            <a:r>
              <a:rPr lang="pt-BR" dirty="0"/>
              <a:t>Clique para editar o texto mestre</a:t>
            </a:r>
          </a:p>
          <a:p>
            <a:pPr lvl="1"/>
            <a:r>
              <a:rPr lang="pt-BR" dirty="0"/>
              <a:t>Segundo nível</a:t>
            </a:r>
          </a:p>
          <a:p>
            <a:pPr lvl="2"/>
            <a:r>
              <a:rPr lang="pt-BR" dirty="0"/>
              <a:t>Terceiro nível</a:t>
            </a:r>
          </a:p>
          <a:p>
            <a:pPr lvl="3"/>
            <a:r>
              <a:rPr lang="pt-BR" dirty="0"/>
              <a:t>Quarto nível</a:t>
            </a:r>
          </a:p>
          <a:p>
            <a:pPr lvl="4"/>
            <a:r>
              <a:rPr lang="pt-BR" dirty="0"/>
              <a:t>Quinto nível</a:t>
            </a:r>
            <a:endParaRPr lang="en-US" dirty="0"/>
          </a:p>
        </p:txBody>
      </p:sp>
      <p:sp>
        <p:nvSpPr>
          <p:cNvPr id="4" name="Date Placeholder 3"/>
          <p:cNvSpPr>
            <a:spLocks noGrp="1"/>
          </p:cNvSpPr>
          <p:nvPr>
            <p:ph type="dt" sz="half" idx="10"/>
          </p:nvPr>
        </p:nvSpPr>
        <p:spPr/>
        <p:txBody>
          <a:bodyPr/>
          <a:lstStyle/>
          <a:p>
            <a:fld id="{BF989E11-FDB5-4C88-9698-2AEC9889DB0C}" type="datetimeFigureOut">
              <a:rPr lang="pt-BR" smtClean="0"/>
              <a:t>13/11/2019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2178190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pt-BR"/>
              <a:t>Clique para editar o título mestre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BF989E11-FDB5-4C88-9698-2AEC9889DB0C}" type="datetimeFigureOut">
              <a:rPr lang="pt-BR" smtClean="0"/>
              <a:t>13/11/2019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4291848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a:xfrm>
            <a:off x="838200" y="836713"/>
            <a:ext cx="10515600" cy="853977"/>
          </a:xfrm>
        </p:spPr>
        <p:txBody>
          <a:bodyPr/>
          <a:lstStyle/>
          <a:p>
            <a:r>
              <a:rPr lang="pt-BR"/>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BF989E11-FDB5-4C88-9698-2AEC9889DB0C}" type="datetimeFigureOut">
              <a:rPr lang="pt-BR" smtClean="0"/>
              <a:t>13/11/2019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2895611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1124745"/>
            <a:ext cx="10515600" cy="565945"/>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839789"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172201"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BF989E11-FDB5-4C88-9698-2AEC9889DB0C}" type="datetimeFigureOut">
              <a:rPr lang="pt-BR" smtClean="0"/>
              <a:t>13/11/2019</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779073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a:xfrm>
            <a:off x="838200" y="764705"/>
            <a:ext cx="10515600" cy="925985"/>
          </a:xfrm>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BF989E11-FDB5-4C88-9698-2AEC9889DB0C}" type="datetimeFigureOut">
              <a:rPr lang="pt-BR" smtClean="0"/>
              <a:t>13/11/2019</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98385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989E11-FDB5-4C88-9698-2AEC9889DB0C}" type="datetimeFigureOut">
              <a:rPr lang="pt-BR" smtClean="0"/>
              <a:t>13/11/2019</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970769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Date Placeholder 4"/>
          <p:cNvSpPr>
            <a:spLocks noGrp="1"/>
          </p:cNvSpPr>
          <p:nvPr>
            <p:ph type="dt" sz="half" idx="10"/>
          </p:nvPr>
        </p:nvSpPr>
        <p:spPr/>
        <p:txBody>
          <a:bodyPr/>
          <a:lstStyle/>
          <a:p>
            <a:fld id="{BF989E11-FDB5-4C88-9698-2AEC9889DB0C}" type="datetimeFigureOut">
              <a:rPr lang="pt-BR" smtClean="0"/>
              <a:t>13/11/2019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832923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Date Placeholder 4"/>
          <p:cNvSpPr>
            <a:spLocks noGrp="1"/>
          </p:cNvSpPr>
          <p:nvPr>
            <p:ph type="dt" sz="half" idx="10"/>
          </p:nvPr>
        </p:nvSpPr>
        <p:spPr/>
        <p:txBody>
          <a:bodyPr/>
          <a:lstStyle/>
          <a:p>
            <a:fld id="{BF989E11-FDB5-4C88-9698-2AEC9889DB0C}" type="datetimeFigureOut">
              <a:rPr lang="pt-BR" smtClean="0"/>
              <a:t>13/11/2019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9ACD7FF3-2DF8-4A0E-BD2F-79DDBAAC1FE9}" type="slidenum">
              <a:rPr lang="pt-BR" smtClean="0"/>
              <a:t>‹nº›</a:t>
            </a:fld>
            <a:endParaRPr lang="pt-BR"/>
          </a:p>
        </p:txBody>
      </p:sp>
    </p:spTree>
    <p:extLst>
      <p:ext uri="{BB962C8B-B14F-4D97-AF65-F5344CB8AC3E}">
        <p14:creationId xmlns:p14="http://schemas.microsoft.com/office/powerpoint/2010/main" val="505369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989E11-FDB5-4C88-9698-2AEC9889DB0C}" type="datetimeFigureOut">
              <a:rPr lang="pt-BR" smtClean="0"/>
              <a:t>13/11/2019</a:t>
            </a:fld>
            <a:endParaRPr lang="pt-B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CD7FF3-2DF8-4A0E-BD2F-79DDBAAC1FE9}" type="slidenum">
              <a:rPr lang="pt-BR" smtClean="0"/>
              <a:t>‹nº›</a:t>
            </a:fld>
            <a:endParaRPr lang="pt-BR"/>
          </a:p>
        </p:txBody>
      </p:sp>
      <p:pic>
        <p:nvPicPr>
          <p:cNvPr id="7" name="Imagem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19545"/>
            <a:ext cx="12192000" cy="6885709"/>
          </a:xfrm>
          <a:prstGeom prst="rect">
            <a:avLst/>
          </a:prstGeom>
        </p:spPr>
      </p:pic>
    </p:spTree>
    <p:extLst>
      <p:ext uri="{BB962C8B-B14F-4D97-AF65-F5344CB8AC3E}">
        <p14:creationId xmlns:p14="http://schemas.microsoft.com/office/powerpoint/2010/main" val="32824329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hyperlink" Target="https://veja.abril.com.br/revista-veja/como-nasce-um-corruptor/"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revistaepoca.globo.com/Negocios-e-carreira/noticia/2013/06/pesquisa-revela-perfil-etico-dos-brasileiros-no-trabalho.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hyperlink" Target="https://www.youtube.com/channel/UCKJ896cNAcheKjeFm9Nzjvw" TargetMode="Externa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hyperlink" Target="mailto:carla.arede@cgu.gov.br" TargetMode="Externa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veja.abril.com.br/revista-veja/como-nasce-um-corruptor/"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veja.abril.com.br/revista-veja/como-nasce-um-corruptor/"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CA73E6-4B11-414E-8742-C908D6B7815D}"/>
              </a:ext>
            </a:extLst>
          </p:cNvPr>
          <p:cNvSpPr>
            <a:spLocks noGrp="1"/>
          </p:cNvSpPr>
          <p:nvPr>
            <p:ph type="ctrTitle" idx="4294967295"/>
          </p:nvPr>
        </p:nvSpPr>
        <p:spPr>
          <a:xfrm>
            <a:off x="804071" y="196850"/>
            <a:ext cx="7860958" cy="4892675"/>
          </a:xfrm>
        </p:spPr>
        <p:txBody>
          <a:bodyPr anchor="ctr">
            <a:normAutofit/>
          </a:bodyPr>
          <a:lstStyle/>
          <a:p>
            <a:r>
              <a:rPr lang="pt-BR" sz="4800" dirty="0"/>
              <a:t>Programas de Integridade como instrumento de prevenção</a:t>
            </a:r>
          </a:p>
        </p:txBody>
      </p:sp>
      <p:sp>
        <p:nvSpPr>
          <p:cNvPr id="3" name="Subtítulo 2">
            <a:extLst>
              <a:ext uri="{FF2B5EF4-FFF2-40B4-BE49-F238E27FC236}">
                <a16:creationId xmlns:a16="http://schemas.microsoft.com/office/drawing/2014/main" id="{FF7EA9F3-3DAD-4D0A-AAB8-98E681E42468}"/>
              </a:ext>
            </a:extLst>
          </p:cNvPr>
          <p:cNvSpPr>
            <a:spLocks noGrp="1"/>
          </p:cNvSpPr>
          <p:nvPr>
            <p:ph type="subTitle" idx="4294967295"/>
          </p:nvPr>
        </p:nvSpPr>
        <p:spPr>
          <a:xfrm>
            <a:off x="7848599" y="5089525"/>
            <a:ext cx="4082603" cy="1768475"/>
          </a:xfrm>
        </p:spPr>
        <p:txBody>
          <a:bodyPr anchor="ctr">
            <a:normAutofit/>
          </a:bodyPr>
          <a:lstStyle/>
          <a:p>
            <a:pPr marL="0" indent="0" algn="r">
              <a:buNone/>
            </a:pPr>
            <a:r>
              <a:rPr lang="pt-BR" sz="2100" dirty="0">
                <a:solidFill>
                  <a:schemeClr val="tx1"/>
                </a:solidFill>
                <a:effectLst>
                  <a:outerShdw blurRad="50800" dist="50800" dir="5400000" algn="ctr" rotWithShape="0">
                    <a:srgbClr val="000000">
                      <a:alpha val="58000"/>
                    </a:srgbClr>
                  </a:outerShdw>
                </a:effectLst>
                <a:latin typeface="Arial Nova Light" panose="020B0604020202020204" pitchFamily="34" charset="0"/>
              </a:rPr>
              <a:t>Carla Arêde </a:t>
            </a:r>
          </a:p>
          <a:p>
            <a:pPr marL="0" indent="0" algn="r">
              <a:buNone/>
            </a:pPr>
            <a:r>
              <a:rPr lang="pt-BR" sz="2100" dirty="0">
                <a:solidFill>
                  <a:schemeClr val="tx1"/>
                </a:solidFill>
                <a:effectLst>
                  <a:outerShdw blurRad="50800" dist="50800" dir="5400000" algn="ctr" rotWithShape="0">
                    <a:srgbClr val="000000">
                      <a:alpha val="58000"/>
                    </a:srgbClr>
                  </a:outerShdw>
                </a:effectLst>
                <a:latin typeface="Arial Nova Light" panose="020B0604020202020204" pitchFamily="34" charset="0"/>
              </a:rPr>
              <a:t>Controladoria Regional da União no Rio de Janeiro</a:t>
            </a:r>
          </a:p>
        </p:txBody>
      </p:sp>
    </p:spTree>
    <p:extLst>
      <p:ext uri="{BB962C8B-B14F-4D97-AF65-F5344CB8AC3E}">
        <p14:creationId xmlns:p14="http://schemas.microsoft.com/office/powerpoint/2010/main" val="1603088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CaixaDeTexto 10">
            <a:extLst>
              <a:ext uri="{FF2B5EF4-FFF2-40B4-BE49-F238E27FC236}">
                <a16:creationId xmlns:a16="http://schemas.microsoft.com/office/drawing/2014/main" id="{26987DB9-C7B7-4525-8FDD-B55032586B05}"/>
              </a:ext>
            </a:extLst>
          </p:cNvPr>
          <p:cNvSpPr txBox="1"/>
          <p:nvPr/>
        </p:nvSpPr>
        <p:spPr>
          <a:xfrm>
            <a:off x="665640" y="4414687"/>
            <a:ext cx="10250013" cy="1233251"/>
          </a:xfrm>
          <a:prstGeom prst="rect">
            <a:avLst/>
          </a:prstGeom>
        </p:spPr>
        <p:txBody>
          <a:bodyPr vert="horz" lIns="91440" tIns="45720" rIns="91440" bIns="45720" rtlCol="0" anchor="b">
            <a:normAutofit/>
          </a:bodyPr>
          <a:lstStyle/>
          <a:p>
            <a:pPr>
              <a:spcBef>
                <a:spcPct val="0"/>
              </a:spcBef>
              <a:spcAft>
                <a:spcPts val="600"/>
              </a:spcAft>
            </a:pPr>
            <a:r>
              <a:rPr lang="en-US" sz="4800" b="1" kern="1200" cap="all">
                <a:ln w="3175" cmpd="sng">
                  <a:noFill/>
                </a:ln>
                <a:solidFill>
                  <a:srgbClr val="FFFFFF"/>
                </a:solidFill>
                <a:effectLst/>
                <a:latin typeface="+mj-lt"/>
                <a:ea typeface="+mj-ea"/>
                <a:cs typeface="+mj-cs"/>
              </a:rPr>
              <a:t>Teoria comportamental</a:t>
            </a:r>
          </a:p>
        </p:txBody>
      </p:sp>
      <p:sp>
        <p:nvSpPr>
          <p:cNvPr id="6" name="CaixaDeTexto 5">
            <a:extLst>
              <a:ext uri="{FF2B5EF4-FFF2-40B4-BE49-F238E27FC236}">
                <a16:creationId xmlns:a16="http://schemas.microsoft.com/office/drawing/2014/main" id="{BEFDB4FA-1471-4C0C-9A2C-38F359B71B92}"/>
              </a:ext>
            </a:extLst>
          </p:cNvPr>
          <p:cNvSpPr txBox="1"/>
          <p:nvPr/>
        </p:nvSpPr>
        <p:spPr>
          <a:xfrm>
            <a:off x="1668963" y="1037160"/>
            <a:ext cx="8243365" cy="462967"/>
          </a:xfrm>
          <a:prstGeom prst="rect">
            <a:avLst/>
          </a:prstGeom>
        </p:spPr>
        <p:txBody>
          <a:bodyPr vert="horz" lIns="91440" tIns="45720" rIns="91440" bIns="45720" rtlCol="0" anchor="t">
            <a:normAutofit/>
          </a:bodyPr>
          <a:lstStyle/>
          <a:p>
            <a:pPr algn="ctr">
              <a:spcBef>
                <a:spcPct val="20000"/>
              </a:spcBef>
              <a:spcAft>
                <a:spcPts val="600"/>
              </a:spcAft>
              <a:buClr>
                <a:schemeClr val="tx1"/>
              </a:buClr>
              <a:buSzPct val="80000"/>
              <a:defRPr/>
            </a:pPr>
            <a:r>
              <a:rPr lang="en-US" sz="2400" b="1" kern="1200" cap="none" spc="68" dirty="0" err="1">
                <a:ln w="3175" cmpd="sng">
                  <a:noFill/>
                </a:ln>
                <a:solidFill>
                  <a:srgbClr val="0F496F"/>
                </a:solidFill>
                <a:effectLst/>
                <a:latin typeface="+mn-lt"/>
                <a:ea typeface="+mn-ea"/>
                <a:cs typeface="+mn-cs"/>
              </a:rPr>
              <a:t>Triângulo</a:t>
            </a:r>
            <a:r>
              <a:rPr lang="en-US" sz="2400" b="1" kern="1200" cap="none" spc="68" dirty="0">
                <a:ln w="3175" cmpd="sng">
                  <a:noFill/>
                </a:ln>
                <a:solidFill>
                  <a:srgbClr val="0F496F"/>
                </a:solidFill>
                <a:effectLst/>
                <a:latin typeface="+mn-lt"/>
                <a:ea typeface="+mn-ea"/>
                <a:cs typeface="+mn-cs"/>
              </a:rPr>
              <a:t> da </a:t>
            </a:r>
            <a:r>
              <a:rPr lang="en-US" sz="2400" b="1" kern="1200" cap="none" spc="68" dirty="0" err="1">
                <a:ln w="3175" cmpd="sng">
                  <a:noFill/>
                </a:ln>
                <a:solidFill>
                  <a:srgbClr val="0F496F"/>
                </a:solidFill>
                <a:effectLst/>
                <a:latin typeface="+mn-lt"/>
                <a:ea typeface="+mn-ea"/>
                <a:cs typeface="+mn-cs"/>
              </a:rPr>
              <a:t>Fraude</a:t>
            </a:r>
            <a:r>
              <a:rPr lang="en-US" sz="2400" b="1" kern="1200" cap="none" spc="68" dirty="0">
                <a:ln w="3175" cmpd="sng">
                  <a:noFill/>
                </a:ln>
                <a:solidFill>
                  <a:srgbClr val="0F496F"/>
                </a:solidFill>
                <a:effectLst/>
                <a:latin typeface="+mn-lt"/>
                <a:ea typeface="+mn-ea"/>
                <a:cs typeface="+mn-cs"/>
              </a:rPr>
              <a:t>!!!</a:t>
            </a:r>
            <a:endParaRPr lang="en-US" sz="2400" b="1" kern="1200" cap="none" dirty="0">
              <a:ln w="3175" cmpd="sng">
                <a:noFill/>
              </a:ln>
              <a:solidFill>
                <a:srgbClr val="0F496F"/>
              </a:solidFill>
              <a:effectLst/>
              <a:latin typeface="+mn-lt"/>
              <a:ea typeface="+mn-ea"/>
              <a:cs typeface="+mn-cs"/>
            </a:endParaRPr>
          </a:p>
        </p:txBody>
      </p:sp>
      <p:pic>
        <p:nvPicPr>
          <p:cNvPr id="10" name="Imagem 9" descr="Uma imagem contendo cartão de negócios&#10;&#10;Descrição gerada automaticamente">
            <a:extLst>
              <a:ext uri="{FF2B5EF4-FFF2-40B4-BE49-F238E27FC236}">
                <a16:creationId xmlns:a16="http://schemas.microsoft.com/office/drawing/2014/main" id="{86190AD4-77EA-4C9B-A0FA-260C3CD1C5C3}"/>
              </a:ext>
            </a:extLst>
          </p:cNvPr>
          <p:cNvPicPr>
            <a:picLocks noChangeAspect="1"/>
          </p:cNvPicPr>
          <p:nvPr/>
        </p:nvPicPr>
        <p:blipFill rotWithShape="1">
          <a:blip r:embed="rId3">
            <a:extLst/>
          </a:blip>
          <a:srcRect t="20378" r="1" b="18206"/>
          <a:stretch/>
        </p:blipFill>
        <p:spPr>
          <a:xfrm>
            <a:off x="1809945" y="1763854"/>
            <a:ext cx="7248340" cy="3498798"/>
          </a:xfrm>
          <a:prstGeom prst="rect">
            <a:avLst/>
          </a:prstGeom>
        </p:spPr>
      </p:pic>
      <p:sp>
        <p:nvSpPr>
          <p:cNvPr id="12" name="Retângulo 11">
            <a:extLst>
              <a:ext uri="{FF2B5EF4-FFF2-40B4-BE49-F238E27FC236}">
                <a16:creationId xmlns:a16="http://schemas.microsoft.com/office/drawing/2014/main" id="{A6A54AA2-D1D6-412E-95C4-5338106AB733}"/>
              </a:ext>
            </a:extLst>
          </p:cNvPr>
          <p:cNvSpPr/>
          <p:nvPr/>
        </p:nvSpPr>
        <p:spPr>
          <a:xfrm>
            <a:off x="361860" y="1952904"/>
            <a:ext cx="2614206" cy="2585323"/>
          </a:xfrm>
          <a:prstGeom prst="rect">
            <a:avLst/>
          </a:prstGeom>
        </p:spPr>
        <p:txBody>
          <a:bodyPr wrap="square">
            <a:spAutoFit/>
          </a:bodyPr>
          <a:lstStyle/>
          <a:p>
            <a:r>
              <a:rPr lang="pt-BR" dirty="0">
                <a:solidFill>
                  <a:srgbClr val="666666"/>
                </a:solidFill>
                <a:latin typeface="Alegreya Sans"/>
              </a:rPr>
              <a:t>A </a:t>
            </a:r>
            <a:r>
              <a:rPr lang="pt-BR" b="1" dirty="0">
                <a:solidFill>
                  <a:srgbClr val="666666"/>
                </a:solidFill>
                <a:latin typeface="Alegreya Sans"/>
              </a:rPr>
              <a:t>pressão</a:t>
            </a:r>
            <a:r>
              <a:rPr lang="pt-BR" dirty="0">
                <a:solidFill>
                  <a:srgbClr val="666666"/>
                </a:solidFill>
                <a:latin typeface="Alegreya Sans"/>
              </a:rPr>
              <a:t> corresponde a problemas financeiros não compartilhados pelo indivíduo, como: medo de perder a ocupação atual, o alcance ou manutenção de um dado padrão de vida e problemas pessoais. </a:t>
            </a:r>
            <a:endParaRPr lang="pt-BR" dirty="0"/>
          </a:p>
        </p:txBody>
      </p:sp>
      <p:sp>
        <p:nvSpPr>
          <p:cNvPr id="13" name="Retângulo 12">
            <a:extLst>
              <a:ext uri="{FF2B5EF4-FFF2-40B4-BE49-F238E27FC236}">
                <a16:creationId xmlns:a16="http://schemas.microsoft.com/office/drawing/2014/main" id="{36BFE634-DEAB-4447-A42B-5B60FB2D10A3}"/>
              </a:ext>
            </a:extLst>
          </p:cNvPr>
          <p:cNvSpPr/>
          <p:nvPr/>
        </p:nvSpPr>
        <p:spPr>
          <a:xfrm>
            <a:off x="2510290" y="5712426"/>
            <a:ext cx="7680507" cy="646331"/>
          </a:xfrm>
          <a:prstGeom prst="rect">
            <a:avLst/>
          </a:prstGeom>
        </p:spPr>
        <p:txBody>
          <a:bodyPr wrap="square">
            <a:spAutoFit/>
          </a:bodyPr>
          <a:lstStyle/>
          <a:p>
            <a:r>
              <a:rPr lang="pt-BR" dirty="0">
                <a:solidFill>
                  <a:srgbClr val="666666"/>
                </a:solidFill>
                <a:latin typeface="Alegreya Sans"/>
              </a:rPr>
              <a:t>A </a:t>
            </a:r>
            <a:r>
              <a:rPr lang="pt-BR" b="1" dirty="0">
                <a:solidFill>
                  <a:srgbClr val="666666"/>
                </a:solidFill>
                <a:latin typeface="Alegreya Sans"/>
              </a:rPr>
              <a:t>oportunidade</a:t>
            </a:r>
            <a:r>
              <a:rPr lang="pt-BR" dirty="0">
                <a:solidFill>
                  <a:srgbClr val="666666"/>
                </a:solidFill>
                <a:latin typeface="Alegreya Sans"/>
              </a:rPr>
              <a:t> à existência de conhecimento necessário e a posse de informações sobre os pontos falhos de governança corporativa.</a:t>
            </a:r>
            <a:endParaRPr lang="pt-BR" dirty="0"/>
          </a:p>
        </p:txBody>
      </p:sp>
      <p:sp>
        <p:nvSpPr>
          <p:cNvPr id="20" name="Retângulo 19">
            <a:extLst>
              <a:ext uri="{FF2B5EF4-FFF2-40B4-BE49-F238E27FC236}">
                <a16:creationId xmlns:a16="http://schemas.microsoft.com/office/drawing/2014/main" id="{80A1648D-D500-47D3-83A2-6EDDFCE4FC77}"/>
              </a:ext>
            </a:extLst>
          </p:cNvPr>
          <p:cNvSpPr/>
          <p:nvPr/>
        </p:nvSpPr>
        <p:spPr>
          <a:xfrm>
            <a:off x="8329816" y="2164419"/>
            <a:ext cx="2301693" cy="1477328"/>
          </a:xfrm>
          <a:prstGeom prst="rect">
            <a:avLst/>
          </a:prstGeom>
        </p:spPr>
        <p:txBody>
          <a:bodyPr wrap="square">
            <a:spAutoFit/>
          </a:bodyPr>
          <a:lstStyle/>
          <a:p>
            <a:r>
              <a:rPr lang="pt-BR" dirty="0">
                <a:solidFill>
                  <a:srgbClr val="666666"/>
                </a:solidFill>
                <a:latin typeface="Alegreya Sans"/>
              </a:rPr>
              <a:t>E a </a:t>
            </a:r>
            <a:r>
              <a:rPr lang="pt-BR" b="1" dirty="0">
                <a:solidFill>
                  <a:srgbClr val="666666"/>
                </a:solidFill>
                <a:latin typeface="Alegreya Sans"/>
              </a:rPr>
              <a:t>racionalização</a:t>
            </a:r>
            <a:r>
              <a:rPr lang="pt-BR" dirty="0">
                <a:solidFill>
                  <a:srgbClr val="666666"/>
                </a:solidFill>
                <a:latin typeface="Alegreya Sans"/>
              </a:rPr>
              <a:t> é o processo de racionalizar o ato como justificável e/ou aceitável e “correto”.</a:t>
            </a:r>
            <a:endParaRPr lang="pt-BR" dirty="0"/>
          </a:p>
        </p:txBody>
      </p:sp>
    </p:spTree>
    <p:extLst>
      <p:ext uri="{BB962C8B-B14F-4D97-AF65-F5344CB8AC3E}">
        <p14:creationId xmlns:p14="http://schemas.microsoft.com/office/powerpoint/2010/main" val="40119884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6" presetClass="emph" presetSubtype="0" fill="hold" grpId="1" nodeType="withEffect">
                                  <p:stCondLst>
                                    <p:cond delay="0"/>
                                  </p:stCondLst>
                                  <p:childTnLst>
                                    <p:animScale>
                                      <p:cBhvr>
                                        <p:cTn id="8"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ipse 6">
            <a:extLst>
              <a:ext uri="{FF2B5EF4-FFF2-40B4-BE49-F238E27FC236}">
                <a16:creationId xmlns:a16="http://schemas.microsoft.com/office/drawing/2014/main" id="{4939BE0F-263D-43EC-80EA-75337FFCD845}"/>
              </a:ext>
            </a:extLst>
          </p:cNvPr>
          <p:cNvSpPr/>
          <p:nvPr/>
        </p:nvSpPr>
        <p:spPr>
          <a:xfrm>
            <a:off x="1654935" y="862884"/>
            <a:ext cx="8757634" cy="1584102"/>
          </a:xfrm>
          <a:prstGeom prst="ellipse">
            <a:avLst/>
          </a:prstGeom>
          <a:solidFill>
            <a:schemeClr val="accent1">
              <a:lumMod val="75000"/>
              <a:alpha val="25882"/>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600" b="1" dirty="0"/>
              <a:t>Teste do amigo próximo</a:t>
            </a:r>
          </a:p>
          <a:p>
            <a:pPr algn="ctr"/>
            <a:r>
              <a:rPr lang="pt-BR" dirty="0"/>
              <a:t>Ferramenta para verificar se a fronteira ética foi ultrapassada</a:t>
            </a:r>
          </a:p>
        </p:txBody>
      </p:sp>
      <p:pic>
        <p:nvPicPr>
          <p:cNvPr id="2" name="Imagem 1">
            <a:extLst>
              <a:ext uri="{FF2B5EF4-FFF2-40B4-BE49-F238E27FC236}">
                <a16:creationId xmlns:a16="http://schemas.microsoft.com/office/drawing/2014/main" id="{88302633-3832-4EF6-BC8D-7F5FE10FD9AB}"/>
              </a:ext>
            </a:extLst>
          </p:cNvPr>
          <p:cNvPicPr>
            <a:picLocks noChangeAspect="1"/>
          </p:cNvPicPr>
          <p:nvPr/>
        </p:nvPicPr>
        <p:blipFill>
          <a:blip r:embed="rId3"/>
          <a:stretch>
            <a:fillRect/>
          </a:stretch>
        </p:blipFill>
        <p:spPr>
          <a:xfrm>
            <a:off x="2414788" y="2733139"/>
            <a:ext cx="7482626" cy="3719177"/>
          </a:xfrm>
          <a:prstGeom prst="rect">
            <a:avLst/>
          </a:prstGeom>
        </p:spPr>
      </p:pic>
      <p:sp>
        <p:nvSpPr>
          <p:cNvPr id="8" name="Retângulo 7">
            <a:extLst>
              <a:ext uri="{FF2B5EF4-FFF2-40B4-BE49-F238E27FC236}">
                <a16:creationId xmlns:a16="http://schemas.microsoft.com/office/drawing/2014/main" id="{966FF353-E39B-4CC6-867F-71614F4D02FB}"/>
              </a:ext>
            </a:extLst>
          </p:cNvPr>
          <p:cNvSpPr/>
          <p:nvPr/>
        </p:nvSpPr>
        <p:spPr>
          <a:xfrm>
            <a:off x="7115577" y="6581001"/>
            <a:ext cx="7276563" cy="276999"/>
          </a:xfrm>
          <a:prstGeom prst="rect">
            <a:avLst/>
          </a:prstGeom>
        </p:spPr>
        <p:txBody>
          <a:bodyPr wrap="square">
            <a:spAutoFit/>
          </a:bodyPr>
          <a:lstStyle/>
          <a:p>
            <a:r>
              <a:rPr lang="pt-BR" sz="1200" dirty="0">
                <a:hlinkClick r:id="rId4"/>
              </a:rPr>
              <a:t>https://veja.abril.com.br/revista-veja/como-nasce-um-corruptor/</a:t>
            </a:r>
            <a:endParaRPr lang="pt-BR" sz="1200" dirty="0"/>
          </a:p>
        </p:txBody>
      </p:sp>
    </p:spTree>
    <p:extLst>
      <p:ext uri="{BB962C8B-B14F-4D97-AF65-F5344CB8AC3E}">
        <p14:creationId xmlns:p14="http://schemas.microsoft.com/office/powerpoint/2010/main" val="2911853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Agrupar 13">
            <a:extLst>
              <a:ext uri="{FF2B5EF4-FFF2-40B4-BE49-F238E27FC236}">
                <a16:creationId xmlns:a16="http://schemas.microsoft.com/office/drawing/2014/main" id="{CEF6A918-16F4-4D2C-A2E5-88BAB0EBF51D}"/>
              </a:ext>
            </a:extLst>
          </p:cNvPr>
          <p:cNvGrpSpPr/>
          <p:nvPr/>
        </p:nvGrpSpPr>
        <p:grpSpPr>
          <a:xfrm>
            <a:off x="4249778" y="2636467"/>
            <a:ext cx="3093790" cy="2554856"/>
            <a:chOff x="1359817" y="1883948"/>
            <a:chExt cx="3915874" cy="3563816"/>
          </a:xfrm>
          <a:solidFill>
            <a:srgbClr val="92D050"/>
          </a:solidFill>
        </p:grpSpPr>
        <p:sp>
          <p:nvSpPr>
            <p:cNvPr id="15" name="Elipse 14">
              <a:extLst>
                <a:ext uri="{FF2B5EF4-FFF2-40B4-BE49-F238E27FC236}">
                  <a16:creationId xmlns:a16="http://schemas.microsoft.com/office/drawing/2014/main" id="{A1248242-7576-4AAE-BDA6-2F8B7C848848}"/>
                </a:ext>
              </a:extLst>
            </p:cNvPr>
            <p:cNvSpPr/>
            <p:nvPr/>
          </p:nvSpPr>
          <p:spPr>
            <a:xfrm>
              <a:off x="1512582" y="1883948"/>
              <a:ext cx="3763109" cy="35638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25"/>
            </a:p>
          </p:txBody>
        </p:sp>
        <p:sp>
          <p:nvSpPr>
            <p:cNvPr id="16" name="CaixaDeTexto 15">
              <a:extLst>
                <a:ext uri="{FF2B5EF4-FFF2-40B4-BE49-F238E27FC236}">
                  <a16:creationId xmlns:a16="http://schemas.microsoft.com/office/drawing/2014/main" id="{442BBDF2-650A-4DD7-B8D4-6FF7CC4962FD}"/>
                </a:ext>
              </a:extLst>
            </p:cNvPr>
            <p:cNvSpPr txBox="1"/>
            <p:nvPr/>
          </p:nvSpPr>
          <p:spPr>
            <a:xfrm>
              <a:off x="1359817" y="2851889"/>
              <a:ext cx="3915874" cy="2109050"/>
            </a:xfrm>
            <a:prstGeom prst="rect">
              <a:avLst/>
            </a:prstGeom>
            <a:grpFill/>
          </p:spPr>
          <p:txBody>
            <a:bodyPr wrap="square" rtlCol="0">
              <a:spAutoFit/>
            </a:bodyPr>
            <a:lstStyle/>
            <a:p>
              <a:pPr algn="ctr"/>
              <a:r>
                <a:rPr lang="pt-BR" sz="4000" b="1" dirty="0">
                  <a:solidFill>
                    <a:schemeClr val="bg1"/>
                  </a:solidFill>
                  <a:effectLst>
                    <a:outerShdw blurRad="38100" dist="38100" dir="2700000" algn="tl">
                      <a:srgbClr val="000000">
                        <a:alpha val="43137"/>
                      </a:srgbClr>
                    </a:outerShdw>
                  </a:effectLst>
                  <a:latin typeface="Berlin Sans FB Demi" panose="020E0802020502020306" pitchFamily="34" charset="0"/>
                  <a:cs typeface="Miriam" panose="020B0502050101010101" pitchFamily="34" charset="-79"/>
                </a:rPr>
                <a:t>Cultura de Integridade</a:t>
              </a:r>
            </a:p>
            <a:p>
              <a:endParaRPr lang="pt-BR" sz="1225" dirty="0"/>
            </a:p>
          </p:txBody>
        </p:sp>
      </p:grpSp>
      <p:sp>
        <p:nvSpPr>
          <p:cNvPr id="2" name="Rectangle 1">
            <a:extLst>
              <a:ext uri="{FF2B5EF4-FFF2-40B4-BE49-F238E27FC236}">
                <a16:creationId xmlns:a16="http://schemas.microsoft.com/office/drawing/2014/main" id="{826C48B6-FEAA-4A08-946C-F1AD873B744B}"/>
              </a:ext>
            </a:extLst>
          </p:cNvPr>
          <p:cNvSpPr/>
          <p:nvPr/>
        </p:nvSpPr>
        <p:spPr>
          <a:xfrm>
            <a:off x="259939" y="833077"/>
            <a:ext cx="11073469" cy="707886"/>
          </a:xfrm>
          <a:prstGeom prst="rect">
            <a:avLst/>
          </a:prstGeom>
        </p:spPr>
        <p:txBody>
          <a:bodyPr wrap="square">
            <a:spAutoFit/>
          </a:bodyPr>
          <a:lstStyle/>
          <a:p>
            <a:r>
              <a:rPr lang="pt-BR" sz="4000" b="1" spc="68" dirty="0">
                <a:effectLst>
                  <a:outerShdw blurRad="38100" dist="38100" dir="2700000" algn="tl">
                    <a:srgbClr val="000000">
                      <a:alpha val="43137"/>
                    </a:srgbClr>
                  </a:outerShdw>
                </a:effectLst>
                <a:latin typeface="Century Gothic" panose="020B0502020202020204" pitchFamily="34" charset="0"/>
              </a:rPr>
              <a:t>E como trabalhar esses comportamentos ?</a:t>
            </a:r>
          </a:p>
        </p:txBody>
      </p:sp>
    </p:spTree>
    <p:extLst>
      <p:ext uri="{BB962C8B-B14F-4D97-AF65-F5344CB8AC3E}">
        <p14:creationId xmlns:p14="http://schemas.microsoft.com/office/powerpoint/2010/main" val="21436659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etângulo 9"/>
          <p:cNvSpPr/>
          <p:nvPr/>
        </p:nvSpPr>
        <p:spPr>
          <a:xfrm>
            <a:off x="7464262" y="2456164"/>
            <a:ext cx="3620168" cy="3153619"/>
          </a:xfrm>
          <a:prstGeom prst="rect">
            <a:avLst/>
          </a:prstGeom>
        </p:spPr>
        <p:style>
          <a:lnRef idx="1">
            <a:schemeClr val="accent1"/>
          </a:lnRef>
          <a:fillRef idx="2">
            <a:schemeClr val="accent1"/>
          </a:fillRef>
          <a:effectRef idx="1">
            <a:schemeClr val="accent1"/>
          </a:effectRef>
          <a:fontRef idx="minor">
            <a:schemeClr val="dk1"/>
          </a:fontRef>
        </p:style>
        <p:txBody>
          <a:bodyPr wrap="square" anchor="t">
            <a:noAutofit/>
          </a:bodyPr>
          <a:lstStyle/>
          <a:p>
            <a:pPr algn="ctr">
              <a:lnSpc>
                <a:spcPct val="120000"/>
              </a:lnSpc>
            </a:pPr>
            <a:r>
              <a:rPr lang="pt-BR" sz="2400" dirty="0">
                <a:solidFill>
                  <a:srgbClr val="002060"/>
                </a:solidFill>
                <a:latin typeface="Gadugi" panose="020B0502040204020203" pitchFamily="34" charset="0"/>
              </a:rPr>
              <a:t>Disseminação de uma </a:t>
            </a:r>
            <a:r>
              <a:rPr lang="pt-BR" sz="2400" b="1" dirty="0">
                <a:solidFill>
                  <a:srgbClr val="002060"/>
                </a:solidFill>
                <a:latin typeface="Gadugi" panose="020B0502040204020203" pitchFamily="34" charset="0"/>
              </a:rPr>
              <a:t>cultura de integridade </a:t>
            </a:r>
            <a:r>
              <a:rPr lang="pt-BR" sz="2400" dirty="0">
                <a:solidFill>
                  <a:srgbClr val="002060"/>
                </a:solidFill>
                <a:latin typeface="Gadugi" panose="020B0502040204020203" pitchFamily="34" charset="0"/>
              </a:rPr>
              <a:t>dentro da organização, por meio de </a:t>
            </a:r>
            <a:r>
              <a:rPr lang="pt-BR" sz="2400" b="1" dirty="0">
                <a:solidFill>
                  <a:srgbClr val="002060"/>
                </a:solidFill>
                <a:latin typeface="Gadugi" panose="020B0502040204020203" pitchFamily="34" charset="0"/>
              </a:rPr>
              <a:t>treinamentos e campanhas.</a:t>
            </a:r>
          </a:p>
        </p:txBody>
      </p:sp>
      <p:grpSp>
        <p:nvGrpSpPr>
          <p:cNvPr id="14" name="Agrupar 13">
            <a:extLst>
              <a:ext uri="{FF2B5EF4-FFF2-40B4-BE49-F238E27FC236}">
                <a16:creationId xmlns:a16="http://schemas.microsoft.com/office/drawing/2014/main" id="{CEF6A918-16F4-4D2C-A2E5-88BAB0EBF51D}"/>
              </a:ext>
            </a:extLst>
          </p:cNvPr>
          <p:cNvGrpSpPr/>
          <p:nvPr/>
        </p:nvGrpSpPr>
        <p:grpSpPr>
          <a:xfrm>
            <a:off x="4249778" y="2636467"/>
            <a:ext cx="3093790" cy="2554856"/>
            <a:chOff x="1359817" y="1883948"/>
            <a:chExt cx="3915874" cy="3563816"/>
          </a:xfrm>
          <a:solidFill>
            <a:srgbClr val="92D050"/>
          </a:solidFill>
        </p:grpSpPr>
        <p:sp>
          <p:nvSpPr>
            <p:cNvPr id="15" name="Elipse 14">
              <a:extLst>
                <a:ext uri="{FF2B5EF4-FFF2-40B4-BE49-F238E27FC236}">
                  <a16:creationId xmlns:a16="http://schemas.microsoft.com/office/drawing/2014/main" id="{A1248242-7576-4AAE-BDA6-2F8B7C848848}"/>
                </a:ext>
              </a:extLst>
            </p:cNvPr>
            <p:cNvSpPr/>
            <p:nvPr/>
          </p:nvSpPr>
          <p:spPr>
            <a:xfrm>
              <a:off x="1512582" y="1883948"/>
              <a:ext cx="3763109" cy="35638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225"/>
            </a:p>
          </p:txBody>
        </p:sp>
        <p:sp>
          <p:nvSpPr>
            <p:cNvPr id="16" name="CaixaDeTexto 15">
              <a:extLst>
                <a:ext uri="{FF2B5EF4-FFF2-40B4-BE49-F238E27FC236}">
                  <a16:creationId xmlns:a16="http://schemas.microsoft.com/office/drawing/2014/main" id="{442BBDF2-650A-4DD7-B8D4-6FF7CC4962FD}"/>
                </a:ext>
              </a:extLst>
            </p:cNvPr>
            <p:cNvSpPr txBox="1"/>
            <p:nvPr/>
          </p:nvSpPr>
          <p:spPr>
            <a:xfrm>
              <a:off x="1359817" y="2851889"/>
              <a:ext cx="3915874" cy="2109050"/>
            </a:xfrm>
            <a:prstGeom prst="rect">
              <a:avLst/>
            </a:prstGeom>
            <a:grpFill/>
          </p:spPr>
          <p:txBody>
            <a:bodyPr wrap="square" rtlCol="0">
              <a:spAutoFit/>
            </a:bodyPr>
            <a:lstStyle/>
            <a:p>
              <a:pPr algn="ctr"/>
              <a:r>
                <a:rPr lang="pt-BR" sz="4000" b="1" dirty="0">
                  <a:solidFill>
                    <a:schemeClr val="bg1"/>
                  </a:solidFill>
                  <a:effectLst>
                    <a:outerShdw blurRad="38100" dist="38100" dir="2700000" algn="tl">
                      <a:srgbClr val="000000">
                        <a:alpha val="43137"/>
                      </a:srgbClr>
                    </a:outerShdw>
                  </a:effectLst>
                  <a:latin typeface="Berlin Sans FB Demi" panose="020E0802020502020306" pitchFamily="34" charset="0"/>
                  <a:cs typeface="Miriam" panose="020B0502050101010101" pitchFamily="34" charset="-79"/>
                </a:rPr>
                <a:t>Cultura de Integridade</a:t>
              </a:r>
            </a:p>
            <a:p>
              <a:endParaRPr lang="pt-BR" sz="1225" dirty="0"/>
            </a:p>
          </p:txBody>
        </p:sp>
      </p:grpSp>
      <p:sp>
        <p:nvSpPr>
          <p:cNvPr id="2" name="Rectangle 1">
            <a:extLst>
              <a:ext uri="{FF2B5EF4-FFF2-40B4-BE49-F238E27FC236}">
                <a16:creationId xmlns:a16="http://schemas.microsoft.com/office/drawing/2014/main" id="{826C48B6-FEAA-4A08-946C-F1AD873B744B}"/>
              </a:ext>
            </a:extLst>
          </p:cNvPr>
          <p:cNvSpPr/>
          <p:nvPr/>
        </p:nvSpPr>
        <p:spPr>
          <a:xfrm>
            <a:off x="259939" y="833077"/>
            <a:ext cx="11073469" cy="707886"/>
          </a:xfrm>
          <a:prstGeom prst="rect">
            <a:avLst/>
          </a:prstGeom>
        </p:spPr>
        <p:txBody>
          <a:bodyPr wrap="square">
            <a:spAutoFit/>
          </a:bodyPr>
          <a:lstStyle/>
          <a:p>
            <a:r>
              <a:rPr lang="pt-BR" sz="4000" b="1" spc="68" dirty="0">
                <a:effectLst>
                  <a:outerShdw blurRad="38100" dist="38100" dir="2700000" algn="tl">
                    <a:srgbClr val="000000">
                      <a:alpha val="43137"/>
                    </a:srgbClr>
                  </a:outerShdw>
                </a:effectLst>
                <a:latin typeface="Century Gothic" panose="020B0502020202020204" pitchFamily="34" charset="0"/>
              </a:rPr>
              <a:t>E como trabalhar esses comportamentos ?</a:t>
            </a:r>
          </a:p>
        </p:txBody>
      </p:sp>
      <p:sp>
        <p:nvSpPr>
          <p:cNvPr id="7" name="Retângulo 6">
            <a:extLst>
              <a:ext uri="{FF2B5EF4-FFF2-40B4-BE49-F238E27FC236}">
                <a16:creationId xmlns:a16="http://schemas.microsoft.com/office/drawing/2014/main" id="{E031A822-FC8E-4059-A731-3EE43F28E8D2}"/>
              </a:ext>
            </a:extLst>
          </p:cNvPr>
          <p:cNvSpPr/>
          <p:nvPr/>
        </p:nvSpPr>
        <p:spPr>
          <a:xfrm>
            <a:off x="565941" y="2456163"/>
            <a:ext cx="3587654" cy="3153620"/>
          </a:xfrm>
          <a:prstGeom prst="rect">
            <a:avLst/>
          </a:prstGeom>
        </p:spPr>
        <p:style>
          <a:lnRef idx="1">
            <a:schemeClr val="accent6"/>
          </a:lnRef>
          <a:fillRef idx="2">
            <a:schemeClr val="accent6"/>
          </a:fillRef>
          <a:effectRef idx="1">
            <a:schemeClr val="accent6"/>
          </a:effectRef>
          <a:fontRef idx="minor">
            <a:schemeClr val="dk1"/>
          </a:fontRef>
        </p:style>
        <p:txBody>
          <a:bodyPr wrap="square" anchor="t">
            <a:spAutoFit/>
          </a:bodyPr>
          <a:lstStyle/>
          <a:p>
            <a:pPr algn="ctr">
              <a:lnSpc>
                <a:spcPct val="120000"/>
              </a:lnSpc>
            </a:pPr>
            <a:r>
              <a:rPr lang="pt-BR" sz="2400" dirty="0">
                <a:solidFill>
                  <a:srgbClr val="002060"/>
                </a:solidFill>
                <a:latin typeface="Gadugi" panose="020B0502040204020203" pitchFamily="34" charset="0"/>
              </a:rPr>
              <a:t>Estruturação de um </a:t>
            </a:r>
            <a:r>
              <a:rPr lang="pt-BR" sz="2400" b="1" dirty="0">
                <a:solidFill>
                  <a:srgbClr val="002060"/>
                </a:solidFill>
                <a:latin typeface="Gadugi" panose="020B0502040204020203" pitchFamily="34" charset="0"/>
              </a:rPr>
              <a:t>sistema de gestão da integridade </a:t>
            </a:r>
            <a:r>
              <a:rPr lang="pt-BR" sz="2400" dirty="0">
                <a:solidFill>
                  <a:srgbClr val="002060"/>
                </a:solidFill>
                <a:latin typeface="Gadugi" panose="020B0502040204020203" pitchFamily="34" charset="0"/>
              </a:rPr>
              <a:t>com diretrizes e </a:t>
            </a:r>
            <a:r>
              <a:rPr lang="pt-BR" sz="2400" b="1" dirty="0">
                <a:solidFill>
                  <a:srgbClr val="002060"/>
                </a:solidFill>
                <a:latin typeface="Gadugi" panose="020B0502040204020203" pitchFamily="34" charset="0"/>
              </a:rPr>
              <a:t>requisitos de comportamento</a:t>
            </a:r>
            <a:r>
              <a:rPr lang="pt-BR" sz="2400" dirty="0">
                <a:solidFill>
                  <a:srgbClr val="002060"/>
                </a:solidFill>
                <a:latin typeface="Gadugi" panose="020B0502040204020203" pitchFamily="34" charset="0"/>
              </a:rPr>
              <a:t>, inclusive para a alta direção.</a:t>
            </a:r>
          </a:p>
        </p:txBody>
      </p:sp>
    </p:spTree>
    <p:extLst>
      <p:ext uri="{BB962C8B-B14F-4D97-AF65-F5344CB8AC3E}">
        <p14:creationId xmlns:p14="http://schemas.microsoft.com/office/powerpoint/2010/main" val="341224002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0" y="4487863"/>
            <a:ext cx="8534400" cy="1506537"/>
          </a:xfrm>
        </p:spPr>
        <p:txBody>
          <a:bodyPr>
            <a:normAutofit fontScale="90000"/>
          </a:bodyPr>
          <a:lstStyle/>
          <a:p>
            <a:br>
              <a:rPr lang="pt-BR" dirty="0"/>
            </a:br>
            <a:br>
              <a:rPr lang="pt-BR" dirty="0"/>
            </a:br>
            <a:r>
              <a:rPr lang="pt-BR" dirty="0"/>
              <a:t>   </a:t>
            </a:r>
            <a:endParaRPr lang="pt-BR" b="1" dirty="0"/>
          </a:p>
        </p:txBody>
      </p:sp>
      <p:sp>
        <p:nvSpPr>
          <p:cNvPr id="7" name="Título 1">
            <a:extLst>
              <a:ext uri="{FF2B5EF4-FFF2-40B4-BE49-F238E27FC236}">
                <a16:creationId xmlns:a16="http://schemas.microsoft.com/office/drawing/2014/main" id="{0402E900-41B1-46EF-B6C9-F22DEFB2E6EC}"/>
              </a:ext>
            </a:extLst>
          </p:cNvPr>
          <p:cNvSpPr txBox="1">
            <a:spLocks/>
          </p:cNvSpPr>
          <p:nvPr/>
        </p:nvSpPr>
        <p:spPr bwMode="auto">
          <a:xfrm>
            <a:off x="966592" y="1924992"/>
            <a:ext cx="6271334" cy="2042864"/>
          </a:xfrm>
          <a:prstGeom prst="rect">
            <a:avLst/>
          </a:prstGeom>
          <a:noFill/>
          <a:ln>
            <a:miter lim="800000"/>
            <a:headEnd/>
            <a:tailEnd/>
          </a:ln>
        </p:spPr>
        <p:txBody>
          <a:bodyPr/>
          <a:lstStyle/>
          <a:p>
            <a:pPr algn="ctr">
              <a:defRPr/>
            </a:pPr>
            <a:r>
              <a:rPr lang="pt-BR" sz="3600" b="1" i="1" dirty="0">
                <a:solidFill>
                  <a:schemeClr val="accent5">
                    <a:lumMod val="75000"/>
                  </a:schemeClr>
                </a:solidFill>
                <a:latin typeface="+mj-lt"/>
                <a:ea typeface="+mj-ea"/>
                <a:cs typeface="+mj-cs"/>
              </a:rPr>
              <a:t>Qualidade </a:t>
            </a:r>
            <a:r>
              <a:rPr lang="pt-BR" sz="3600" b="1" dirty="0">
                <a:solidFill>
                  <a:schemeClr val="accent5">
                    <a:lumMod val="75000"/>
                  </a:schemeClr>
                </a:solidFill>
                <a:latin typeface="+mj-lt"/>
                <a:ea typeface="+mj-ea"/>
                <a:cs typeface="+mj-cs"/>
              </a:rPr>
              <a:t>de alguém ou algo a ser integre, de </a:t>
            </a:r>
            <a:r>
              <a:rPr lang="pt-BR" sz="3600" b="1" dirty="0">
                <a:solidFill>
                  <a:schemeClr val="accent5">
                    <a:lumMod val="75000"/>
                  </a:schemeClr>
                </a:solidFill>
                <a:highlight>
                  <a:srgbClr val="C0C0C0"/>
                </a:highlight>
                <a:latin typeface="+mj-lt"/>
                <a:ea typeface="+mj-ea"/>
                <a:cs typeface="+mj-cs"/>
              </a:rPr>
              <a:t>conduta reta</a:t>
            </a:r>
            <a:r>
              <a:rPr lang="pt-BR" sz="3600" b="1" dirty="0">
                <a:solidFill>
                  <a:schemeClr val="accent5">
                    <a:lumMod val="75000"/>
                  </a:schemeClr>
                </a:solidFill>
                <a:latin typeface="+mj-lt"/>
                <a:ea typeface="+mj-ea"/>
                <a:cs typeface="+mj-cs"/>
              </a:rPr>
              <a:t>, pessoa de honra, ética, educada, brioso, ...o que é íntegro, é </a:t>
            </a:r>
            <a:r>
              <a:rPr lang="pt-BR" sz="3600" b="1" dirty="0">
                <a:solidFill>
                  <a:schemeClr val="accent5">
                    <a:lumMod val="75000"/>
                  </a:schemeClr>
                </a:solidFill>
                <a:highlight>
                  <a:srgbClr val="C0C0C0"/>
                </a:highlight>
                <a:latin typeface="+mj-lt"/>
                <a:ea typeface="+mj-ea"/>
                <a:cs typeface="+mj-cs"/>
              </a:rPr>
              <a:t>justo e perfeito</a:t>
            </a:r>
            <a:r>
              <a:rPr lang="pt-BR" sz="3600" b="1" dirty="0">
                <a:solidFill>
                  <a:schemeClr val="accent5">
                    <a:lumMod val="75000"/>
                  </a:schemeClr>
                </a:solidFill>
                <a:latin typeface="+mj-lt"/>
                <a:ea typeface="+mj-ea"/>
                <a:cs typeface="+mj-cs"/>
              </a:rPr>
              <a:t>, é </a:t>
            </a:r>
            <a:r>
              <a:rPr lang="pt-BR" sz="3600" b="1" dirty="0">
                <a:solidFill>
                  <a:schemeClr val="accent5">
                    <a:lumMod val="75000"/>
                  </a:schemeClr>
                </a:solidFill>
                <a:highlight>
                  <a:srgbClr val="C0C0C0"/>
                </a:highlight>
                <a:latin typeface="+mj-lt"/>
                <a:ea typeface="+mj-ea"/>
                <a:cs typeface="+mj-cs"/>
              </a:rPr>
              <a:t>puro</a:t>
            </a:r>
            <a:r>
              <a:rPr lang="pt-BR" sz="3600" b="1" dirty="0">
                <a:solidFill>
                  <a:schemeClr val="accent5">
                    <a:lumMod val="75000"/>
                  </a:schemeClr>
                </a:solidFill>
                <a:latin typeface="+mj-lt"/>
                <a:ea typeface="+mj-ea"/>
                <a:cs typeface="+mj-cs"/>
              </a:rPr>
              <a:t> de alma e de espírito.</a:t>
            </a:r>
          </a:p>
          <a:p>
            <a:pPr algn="ctr">
              <a:defRPr/>
            </a:pPr>
            <a:r>
              <a:rPr lang="pt-BR" sz="2000" b="1" dirty="0" err="1">
                <a:solidFill>
                  <a:schemeClr val="accent5">
                    <a:lumMod val="75000"/>
                  </a:schemeClr>
                </a:solidFill>
                <a:latin typeface="+mj-lt"/>
                <a:ea typeface="+mj-ea"/>
                <a:cs typeface="+mj-cs"/>
              </a:rPr>
              <a:t>Wikipedia</a:t>
            </a:r>
            <a:endParaRPr lang="pt-BR" sz="2000" b="1" dirty="0">
              <a:solidFill>
                <a:schemeClr val="accent5">
                  <a:lumMod val="75000"/>
                </a:schemeClr>
              </a:solidFill>
              <a:latin typeface="+mj-lt"/>
              <a:ea typeface="+mj-ea"/>
              <a:cs typeface="+mj-cs"/>
            </a:endParaRPr>
          </a:p>
        </p:txBody>
      </p:sp>
      <p:sp>
        <p:nvSpPr>
          <p:cNvPr id="5" name="CaixaDeTexto 4">
            <a:extLst>
              <a:ext uri="{FF2B5EF4-FFF2-40B4-BE49-F238E27FC236}">
                <a16:creationId xmlns:a16="http://schemas.microsoft.com/office/drawing/2014/main" id="{311B7436-1DEB-4392-8199-E4DA2B35A100}"/>
              </a:ext>
            </a:extLst>
          </p:cNvPr>
          <p:cNvSpPr txBox="1"/>
          <p:nvPr/>
        </p:nvSpPr>
        <p:spPr>
          <a:xfrm>
            <a:off x="-79460" y="819368"/>
            <a:ext cx="8115878" cy="707886"/>
          </a:xfrm>
          <a:prstGeom prst="rect">
            <a:avLst/>
          </a:prstGeom>
          <a:noFill/>
        </p:spPr>
        <p:txBody>
          <a:bodyPr wrap="square" rtlCol="0">
            <a:spAutoFit/>
          </a:bodyPr>
          <a:lstStyle/>
          <a:p>
            <a:pPr algn="ctr" defTabSz="621706">
              <a:defRPr/>
            </a:pPr>
            <a:r>
              <a:rPr lang="pt-BR" sz="4000" b="1" spc="68" dirty="0">
                <a:effectLst>
                  <a:outerShdw blurRad="38100" dist="38100" dir="2700000" algn="tl">
                    <a:srgbClr val="000000">
                      <a:alpha val="43137"/>
                    </a:srgbClr>
                  </a:outerShdw>
                </a:effectLst>
                <a:latin typeface="Century Gothic" panose="020B0502020202020204" pitchFamily="34" charset="0"/>
                <a:ea typeface="DejaVu Sans"/>
                <a:cs typeface="Lato" panose="020F0502020204030203" pitchFamily="34" charset="0"/>
              </a:rPr>
              <a:t>Mas o que é integridade...</a:t>
            </a:r>
            <a:endParaRPr lang="pt-BR" sz="4000" b="1" dirty="0">
              <a:latin typeface="Century Gothic" panose="020B0502020202020204" pitchFamily="34" charset="0"/>
              <a:ea typeface="DejaVu Sans"/>
              <a:cs typeface="Lato" panose="020F0502020204030203" pitchFamily="34" charset="0"/>
            </a:endParaRPr>
          </a:p>
        </p:txBody>
      </p:sp>
      <p:pic>
        <p:nvPicPr>
          <p:cNvPr id="3074" name="Picture 2" descr="Resultado de imagem para integridade">
            <a:extLst>
              <a:ext uri="{FF2B5EF4-FFF2-40B4-BE49-F238E27FC236}">
                <a16:creationId xmlns:a16="http://schemas.microsoft.com/office/drawing/2014/main" id="{AB63824E-2342-40FA-A5E4-1585B647CD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3518" y="1527254"/>
            <a:ext cx="3221484" cy="259619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m relacionada">
            <a:extLst>
              <a:ext uri="{FF2B5EF4-FFF2-40B4-BE49-F238E27FC236}">
                <a16:creationId xmlns:a16="http://schemas.microsoft.com/office/drawing/2014/main" id="{206EF564-B61E-4EC7-99FD-A62AAF31DA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6341" y="4517745"/>
            <a:ext cx="3221484" cy="2004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20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p:cTn id="12" dur="500" fill="hold"/>
                                        <p:tgtEl>
                                          <p:spTgt spid="3074"/>
                                        </p:tgtEl>
                                        <p:attrNameLst>
                                          <p:attrName>ppt_w</p:attrName>
                                        </p:attrNameLst>
                                      </p:cBhvr>
                                      <p:tavLst>
                                        <p:tav tm="0">
                                          <p:val>
                                            <p:fltVal val="0"/>
                                          </p:val>
                                        </p:tav>
                                        <p:tav tm="100000">
                                          <p:val>
                                            <p:strVal val="#ppt_w"/>
                                          </p:val>
                                        </p:tav>
                                      </p:tavLst>
                                    </p:anim>
                                    <p:anim calcmode="lin" valueType="num">
                                      <p:cBhvr>
                                        <p:cTn id="13" dur="500" fill="hold"/>
                                        <p:tgtEl>
                                          <p:spTgt spid="3074"/>
                                        </p:tgtEl>
                                        <p:attrNameLst>
                                          <p:attrName>ppt_h</p:attrName>
                                        </p:attrNameLst>
                                      </p:cBhvr>
                                      <p:tavLst>
                                        <p:tav tm="0">
                                          <p:val>
                                            <p:fltVal val="0"/>
                                          </p:val>
                                        </p:tav>
                                        <p:tav tm="100000">
                                          <p:val>
                                            <p:strVal val="#ppt_h"/>
                                          </p:val>
                                        </p:tav>
                                      </p:tavLst>
                                    </p:anim>
                                    <p:animEffect transition="in" filter="fade">
                                      <p:cBhvr>
                                        <p:cTn id="14" dur="500"/>
                                        <p:tgtEl>
                                          <p:spTgt spid="307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CA73E6-4B11-414E-8742-C908D6B7815D}"/>
              </a:ext>
            </a:extLst>
          </p:cNvPr>
          <p:cNvSpPr>
            <a:spLocks noGrp="1"/>
          </p:cNvSpPr>
          <p:nvPr>
            <p:ph type="ctrTitle" idx="4294967295"/>
          </p:nvPr>
        </p:nvSpPr>
        <p:spPr>
          <a:xfrm>
            <a:off x="167425" y="874580"/>
            <a:ext cx="8824913" cy="846137"/>
          </a:xfrm>
        </p:spPr>
        <p:txBody>
          <a:bodyPr/>
          <a:lstStyle/>
          <a:p>
            <a:r>
              <a:rPr lang="pt-BR" sz="4000" b="1" dirty="0"/>
              <a:t>Mudança de </a:t>
            </a:r>
            <a:r>
              <a:rPr lang="pt-BR" sz="4000" b="1" dirty="0" err="1"/>
              <a:t>Lookset</a:t>
            </a:r>
            <a:r>
              <a:rPr lang="pt-BR" sz="4000" b="1" dirty="0"/>
              <a:t> e </a:t>
            </a:r>
            <a:r>
              <a:rPr lang="pt-BR" sz="4000" b="1" dirty="0" err="1"/>
              <a:t>Mindset</a:t>
            </a:r>
            <a:endParaRPr lang="pt-BR" sz="4000" b="1" dirty="0"/>
          </a:p>
        </p:txBody>
      </p:sp>
      <p:sp>
        <p:nvSpPr>
          <p:cNvPr id="6" name="CaixaDeTexto 5">
            <a:extLst>
              <a:ext uri="{FF2B5EF4-FFF2-40B4-BE49-F238E27FC236}">
                <a16:creationId xmlns:a16="http://schemas.microsoft.com/office/drawing/2014/main" id="{48EB05BE-39E7-4779-9D10-8A2455E3C093}"/>
              </a:ext>
            </a:extLst>
          </p:cNvPr>
          <p:cNvSpPr txBox="1"/>
          <p:nvPr/>
        </p:nvSpPr>
        <p:spPr>
          <a:xfrm>
            <a:off x="1023870" y="2020921"/>
            <a:ext cx="9854466" cy="4493538"/>
          </a:xfrm>
          <a:prstGeom prst="rect">
            <a:avLst/>
          </a:prstGeom>
          <a:noFill/>
        </p:spPr>
        <p:txBody>
          <a:bodyPr wrap="square" rtlCol="0">
            <a:spAutoFit/>
          </a:bodyPr>
          <a:lstStyle/>
          <a:p>
            <a:pPr algn="ctr">
              <a:lnSpc>
                <a:spcPct val="200000"/>
              </a:lnSpc>
            </a:pPr>
            <a:r>
              <a:rPr lang="pt-BR" sz="2800" b="1" dirty="0"/>
              <a:t>Transformação de Cultura </a:t>
            </a:r>
            <a:r>
              <a:rPr lang="pt-BR" sz="2800" dirty="0"/>
              <a:t>só irá ocorrer quando houver o processo de </a:t>
            </a:r>
            <a:r>
              <a:rPr lang="pt-BR" sz="2800" b="1" dirty="0"/>
              <a:t>EDUCAÇÃO</a:t>
            </a:r>
            <a:r>
              <a:rPr lang="pt-BR" sz="2800" dirty="0"/>
              <a:t> (valores humanos e sociais) e não apenas de </a:t>
            </a:r>
            <a:r>
              <a:rPr lang="pt-BR" sz="2800" b="1" dirty="0"/>
              <a:t>ENSINO </a:t>
            </a:r>
            <a:r>
              <a:rPr lang="pt-BR" sz="2800" dirty="0"/>
              <a:t>(conhecimento)...</a:t>
            </a:r>
          </a:p>
          <a:p>
            <a:endParaRPr lang="pt-BR" i="1" dirty="0"/>
          </a:p>
          <a:p>
            <a:endParaRPr lang="pt-BR" i="1" dirty="0"/>
          </a:p>
          <a:p>
            <a:pPr algn="ctr"/>
            <a:r>
              <a:rPr lang="pt-BR" sz="3200" b="1" i="1" dirty="0">
                <a:solidFill>
                  <a:schemeClr val="accent5">
                    <a:lumMod val="75000"/>
                  </a:schemeClr>
                </a:solidFill>
              </a:rPr>
              <a:t>O fato é que nem todos irão realmente aceitar , compreender e/ou cumprir as normas ...</a:t>
            </a:r>
          </a:p>
          <a:p>
            <a:pPr marL="342900" indent="-342900">
              <a:buAutoNum type="arabicParenR"/>
            </a:pPr>
            <a:endParaRPr lang="pt-BR" i="1" dirty="0"/>
          </a:p>
        </p:txBody>
      </p:sp>
    </p:spTree>
    <p:extLst>
      <p:ext uri="{BB962C8B-B14F-4D97-AF65-F5344CB8AC3E}">
        <p14:creationId xmlns:p14="http://schemas.microsoft.com/office/powerpoint/2010/main" val="1691001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1ED98290-856B-4AEF-9B82-CE1503CC4228}"/>
              </a:ext>
            </a:extLst>
          </p:cNvPr>
          <p:cNvSpPr/>
          <p:nvPr/>
        </p:nvSpPr>
        <p:spPr>
          <a:xfrm>
            <a:off x="798740" y="840607"/>
            <a:ext cx="9659247" cy="707886"/>
          </a:xfrm>
          <a:prstGeom prst="rect">
            <a:avLst/>
          </a:prstGeom>
        </p:spPr>
        <p:txBody>
          <a:bodyPr wrap="none">
            <a:spAutoFit/>
          </a:bodyPr>
          <a:lstStyle/>
          <a:p>
            <a:r>
              <a:rPr lang="pt-BR" sz="4000" b="1" spc="68" dirty="0">
                <a:effectLst>
                  <a:outerShdw blurRad="38100" dist="38100" dir="2700000" algn="tl">
                    <a:srgbClr val="000000">
                      <a:alpha val="43137"/>
                    </a:srgbClr>
                  </a:outerShdw>
                </a:effectLst>
                <a:latin typeface="Century Gothic" panose="020B0502020202020204" pitchFamily="34" charset="0"/>
              </a:rPr>
              <a:t>Aderência a comportamentos éticos</a:t>
            </a:r>
          </a:p>
        </p:txBody>
      </p:sp>
      <p:pic>
        <p:nvPicPr>
          <p:cNvPr id="4098" name="Picture 2" descr="Ãtica no trabalho (Foto: Shutterstock)">
            <a:extLst>
              <a:ext uri="{FF2B5EF4-FFF2-40B4-BE49-F238E27FC236}">
                <a16:creationId xmlns:a16="http://schemas.microsoft.com/office/drawing/2014/main" id="{3C9F7ACC-C7DB-4D83-9D44-6E7825D58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229" y="1798448"/>
            <a:ext cx="3756648" cy="3166365"/>
          </a:xfrm>
          <a:prstGeom prst="rect">
            <a:avLst/>
          </a:prstGeom>
          <a:noFill/>
          <a:extLst>
            <a:ext uri="{909E8E84-426E-40DD-AFC4-6F175D3DCCD1}">
              <a14:hiddenFill xmlns:a14="http://schemas.microsoft.com/office/drawing/2010/main">
                <a:solidFill>
                  <a:srgbClr val="FFFFFF"/>
                </a:solidFill>
              </a14:hiddenFill>
            </a:ext>
          </a:extLst>
        </p:spPr>
      </p:pic>
      <p:sp>
        <p:nvSpPr>
          <p:cNvPr id="2" name="Retângulo 1">
            <a:extLst>
              <a:ext uri="{FF2B5EF4-FFF2-40B4-BE49-F238E27FC236}">
                <a16:creationId xmlns:a16="http://schemas.microsoft.com/office/drawing/2014/main" id="{34373F98-8CF8-473A-88A1-343464BEF026}"/>
              </a:ext>
            </a:extLst>
          </p:cNvPr>
          <p:cNvSpPr/>
          <p:nvPr/>
        </p:nvSpPr>
        <p:spPr>
          <a:xfrm>
            <a:off x="5499576" y="1798448"/>
            <a:ext cx="5136827" cy="3970318"/>
          </a:xfrm>
          <a:prstGeom prst="rect">
            <a:avLst/>
          </a:prstGeom>
        </p:spPr>
        <p:txBody>
          <a:bodyPr wrap="square">
            <a:spAutoFit/>
          </a:bodyPr>
          <a:lstStyle/>
          <a:p>
            <a:pPr algn="ctr"/>
            <a:r>
              <a:rPr lang="pt-BR" sz="3600" dirty="0">
                <a:solidFill>
                  <a:srgbClr val="000000"/>
                </a:solidFill>
                <a:latin typeface="arial" panose="020B0604020202020204" pitchFamily="34" charset="0"/>
              </a:rPr>
              <a:t>Quase 70% dos entrevistados está disposto a agir de forma antiética de acordo com as circunstâncias, segundo pesquisa realizada pela ICTS.</a:t>
            </a:r>
            <a:endParaRPr lang="pt-BR" sz="3600" dirty="0"/>
          </a:p>
        </p:txBody>
      </p:sp>
      <p:sp>
        <p:nvSpPr>
          <p:cNvPr id="3" name="Retângulo 2">
            <a:extLst>
              <a:ext uri="{FF2B5EF4-FFF2-40B4-BE49-F238E27FC236}">
                <a16:creationId xmlns:a16="http://schemas.microsoft.com/office/drawing/2014/main" id="{C84548CF-DADD-4544-98C5-4514E19FCBC4}"/>
              </a:ext>
            </a:extLst>
          </p:cNvPr>
          <p:cNvSpPr/>
          <p:nvPr/>
        </p:nvSpPr>
        <p:spPr>
          <a:xfrm>
            <a:off x="1462507" y="4964813"/>
            <a:ext cx="2210862" cy="369332"/>
          </a:xfrm>
          <a:prstGeom prst="rect">
            <a:avLst/>
          </a:prstGeom>
        </p:spPr>
        <p:txBody>
          <a:bodyPr wrap="none">
            <a:spAutoFit/>
          </a:bodyPr>
          <a:lstStyle/>
          <a:p>
            <a:r>
              <a:rPr lang="pt-BR" dirty="0">
                <a:solidFill>
                  <a:srgbClr val="000000"/>
                </a:solidFill>
                <a:latin typeface="arial" panose="020B0604020202020204" pitchFamily="34" charset="0"/>
              </a:rPr>
              <a:t>(Foto: </a:t>
            </a:r>
            <a:r>
              <a:rPr lang="pt-BR" dirty="0" err="1">
                <a:solidFill>
                  <a:srgbClr val="000000"/>
                </a:solidFill>
                <a:latin typeface="arial" panose="020B0604020202020204" pitchFamily="34" charset="0"/>
              </a:rPr>
              <a:t>Shutterstock</a:t>
            </a:r>
            <a:r>
              <a:rPr lang="pt-BR" dirty="0">
                <a:solidFill>
                  <a:srgbClr val="000000"/>
                </a:solidFill>
                <a:latin typeface="arial" panose="020B0604020202020204" pitchFamily="34" charset="0"/>
              </a:rPr>
              <a:t>)</a:t>
            </a:r>
            <a:endParaRPr lang="pt-BR" dirty="0"/>
          </a:p>
        </p:txBody>
      </p:sp>
      <p:sp>
        <p:nvSpPr>
          <p:cNvPr id="4" name="Retângulo 3">
            <a:extLst>
              <a:ext uri="{FF2B5EF4-FFF2-40B4-BE49-F238E27FC236}">
                <a16:creationId xmlns:a16="http://schemas.microsoft.com/office/drawing/2014/main" id="{FFB4FED6-2355-41C3-99D9-00A7BA364D36}"/>
              </a:ext>
            </a:extLst>
          </p:cNvPr>
          <p:cNvSpPr/>
          <p:nvPr/>
        </p:nvSpPr>
        <p:spPr>
          <a:xfrm>
            <a:off x="321973" y="6255759"/>
            <a:ext cx="11455758" cy="307777"/>
          </a:xfrm>
          <a:prstGeom prst="rect">
            <a:avLst/>
          </a:prstGeom>
        </p:spPr>
        <p:txBody>
          <a:bodyPr wrap="square">
            <a:spAutoFit/>
          </a:bodyPr>
          <a:lstStyle/>
          <a:p>
            <a:r>
              <a:rPr lang="pt-BR" sz="1400" dirty="0">
                <a:hlinkClick r:id="rId4"/>
              </a:rPr>
              <a:t>http://revistaepoca.globo.com/Negocios-e-carreira/noticia/2013/06/pesquisa-revela-perfil-etico-dos-brasileiros-no-trabalho.html</a:t>
            </a:r>
            <a:endParaRPr lang="pt-BR" sz="1400" dirty="0"/>
          </a:p>
        </p:txBody>
      </p:sp>
    </p:spTree>
    <p:extLst>
      <p:ext uri="{BB962C8B-B14F-4D97-AF65-F5344CB8AC3E}">
        <p14:creationId xmlns:p14="http://schemas.microsoft.com/office/powerpoint/2010/main" val="3130033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ages.endeavor.org.br/images/posts/etica_icts_568.jpg">
            <a:extLst>
              <a:ext uri="{FF2B5EF4-FFF2-40B4-BE49-F238E27FC236}">
                <a16:creationId xmlns:a16="http://schemas.microsoft.com/office/drawing/2014/main" id="{8D3E607B-4791-4C3C-BFE6-E8ABFBC772F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290" y="1995663"/>
            <a:ext cx="10317980" cy="366291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
            <a:extLst>
              <a:ext uri="{FF2B5EF4-FFF2-40B4-BE49-F238E27FC236}">
                <a16:creationId xmlns:a16="http://schemas.microsoft.com/office/drawing/2014/main" id="{1ED98290-856B-4AEF-9B82-CE1503CC4228}"/>
              </a:ext>
            </a:extLst>
          </p:cNvPr>
          <p:cNvSpPr/>
          <p:nvPr/>
        </p:nvSpPr>
        <p:spPr>
          <a:xfrm>
            <a:off x="967821" y="1048211"/>
            <a:ext cx="9910918" cy="720518"/>
          </a:xfrm>
          <a:prstGeom prst="rect">
            <a:avLst/>
          </a:prstGeom>
        </p:spPr>
        <p:txBody>
          <a:bodyPr wrap="none">
            <a:spAutoFit/>
          </a:bodyPr>
          <a:lstStyle/>
          <a:p>
            <a:r>
              <a:rPr lang="pt-BR" sz="4000" b="1" spc="68" dirty="0">
                <a:effectLst>
                  <a:outerShdw blurRad="38100" dist="38100" dir="2700000" algn="tl">
                    <a:srgbClr val="000000">
                      <a:alpha val="43137"/>
                    </a:srgbClr>
                  </a:outerShdw>
                </a:effectLst>
                <a:latin typeface="Century Gothic" panose="020B0502020202020204" pitchFamily="34" charset="0"/>
              </a:rPr>
              <a:t>Aderência a comportamentos éticos</a:t>
            </a:r>
          </a:p>
        </p:txBody>
      </p:sp>
    </p:spTree>
    <p:extLst>
      <p:ext uri="{BB962C8B-B14F-4D97-AF65-F5344CB8AC3E}">
        <p14:creationId xmlns:p14="http://schemas.microsoft.com/office/powerpoint/2010/main" val="2957813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2000"/>
                <a:hueMod val="108000"/>
                <a:satMod val="164000"/>
                <a:lumMod val="69000"/>
              </a:schemeClr>
              <a:schemeClr val="bg2">
                <a:tint val="96000"/>
                <a:hueMod val="90000"/>
                <a:satMod val="130000"/>
                <a:lumMod val="134000"/>
              </a:schemeClr>
            </a:duotone>
            <a:extLst/>
          </a:blip>
          <a:stretch/>
        </a:blipFill>
        <a:effectLst/>
      </p:bgPr>
    </p:bg>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8437563" y="1450975"/>
            <a:ext cx="3754437" cy="1441450"/>
          </a:xfrm>
        </p:spPr>
        <p:txBody>
          <a:bodyPr>
            <a:normAutofit/>
          </a:bodyPr>
          <a:lstStyle/>
          <a:p>
            <a:pPr>
              <a:lnSpc>
                <a:spcPct val="90000"/>
              </a:lnSpc>
            </a:pPr>
            <a:br>
              <a:rPr lang="pt-BR" sz="3100"/>
            </a:br>
            <a:br>
              <a:rPr lang="pt-BR" sz="3100"/>
            </a:br>
            <a:r>
              <a:rPr lang="pt-BR" sz="3100"/>
              <a:t>   </a:t>
            </a:r>
            <a:endParaRPr lang="pt-BR" sz="3100" b="1"/>
          </a:p>
        </p:txBody>
      </p:sp>
      <p:pic>
        <p:nvPicPr>
          <p:cNvPr id="1028" name="Picture 4" descr="Resultado de imagem para moral e etica">
            <a:extLst>
              <a:ext uri="{FF2B5EF4-FFF2-40B4-BE49-F238E27FC236}">
                <a16:creationId xmlns:a16="http://schemas.microsoft.com/office/drawing/2014/main" id="{067491B4-F6D5-454C-9811-84A414F85A1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74" r="3" b="3"/>
          <a:stretch/>
        </p:blipFill>
        <p:spPr bwMode="auto">
          <a:xfrm>
            <a:off x="646532" y="1447799"/>
            <a:ext cx="6493910" cy="4572001"/>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sp>
        <p:nvSpPr>
          <p:cNvPr id="5" name="CaixaDeTexto 4">
            <a:extLst>
              <a:ext uri="{FF2B5EF4-FFF2-40B4-BE49-F238E27FC236}">
                <a16:creationId xmlns:a16="http://schemas.microsoft.com/office/drawing/2014/main" id="{311B7436-1DEB-4392-8199-E4DA2B35A100}"/>
              </a:ext>
            </a:extLst>
          </p:cNvPr>
          <p:cNvSpPr txBox="1"/>
          <p:nvPr/>
        </p:nvSpPr>
        <p:spPr>
          <a:xfrm>
            <a:off x="7789312" y="3072385"/>
            <a:ext cx="3754987" cy="2947415"/>
          </a:xfrm>
          <a:prstGeom prst="rect">
            <a:avLst/>
          </a:prstGeom>
        </p:spPr>
        <p:txBody>
          <a:bodyPr rtlCol="0">
            <a:normAutofit/>
          </a:bodyPr>
          <a:lstStyle/>
          <a:p>
            <a:pPr algn="ctr" defTabSz="621706">
              <a:spcAft>
                <a:spcPts val="600"/>
              </a:spcAft>
              <a:defRPr/>
            </a:pPr>
            <a:r>
              <a:rPr lang="pt-BR" sz="2800" b="1" spc="68" dirty="0">
                <a:effectLst>
                  <a:outerShdw blurRad="38100" dist="38100" dir="2700000" algn="tl">
                    <a:srgbClr val="000000">
                      <a:alpha val="43137"/>
                    </a:srgbClr>
                  </a:outerShdw>
                </a:effectLst>
                <a:latin typeface="Century Gothic" panose="020B0502020202020204" pitchFamily="34" charset="0"/>
                <a:ea typeface="DejaVu Sans"/>
                <a:cs typeface="Lato" panose="020F0502020204030203" pitchFamily="34" charset="0"/>
              </a:rPr>
              <a:t>Ética e Moral são a mesma coisa?</a:t>
            </a:r>
            <a:endParaRPr lang="pt-BR" sz="2800" b="1" dirty="0">
              <a:latin typeface="Century Gothic" panose="020B0502020202020204" pitchFamily="34" charset="0"/>
              <a:ea typeface="DejaVu Sans"/>
              <a:cs typeface="Lato" panose="020F0502020204030203" pitchFamily="34" charset="0"/>
            </a:endParaRPr>
          </a:p>
        </p:txBody>
      </p:sp>
    </p:spTree>
    <p:extLst>
      <p:ext uri="{BB962C8B-B14F-4D97-AF65-F5344CB8AC3E}">
        <p14:creationId xmlns:p14="http://schemas.microsoft.com/office/powerpoint/2010/main" val="2663151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ipse 1"/>
          <p:cNvSpPr/>
          <p:nvPr/>
        </p:nvSpPr>
        <p:spPr>
          <a:xfrm>
            <a:off x="6672064" y="1062956"/>
            <a:ext cx="3240360" cy="86409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aixaDeTexto 3"/>
          <p:cNvSpPr txBox="1"/>
          <p:nvPr/>
        </p:nvSpPr>
        <p:spPr>
          <a:xfrm>
            <a:off x="6096001" y="6858000"/>
            <a:ext cx="184731" cy="369332"/>
          </a:xfrm>
          <a:prstGeom prst="rect">
            <a:avLst/>
          </a:prstGeom>
          <a:noFill/>
        </p:spPr>
        <p:txBody>
          <a:bodyPr wrap="none" rtlCol="0">
            <a:spAutoFit/>
          </a:bodyPr>
          <a:lstStyle/>
          <a:p>
            <a:endParaRPr lang="pt-BR"/>
          </a:p>
        </p:txBody>
      </p:sp>
      <p:sp>
        <p:nvSpPr>
          <p:cNvPr id="7" name="CaixaDeTexto 6"/>
          <p:cNvSpPr txBox="1"/>
          <p:nvPr/>
        </p:nvSpPr>
        <p:spPr>
          <a:xfrm>
            <a:off x="6280732" y="812553"/>
            <a:ext cx="5693972" cy="3613810"/>
          </a:xfrm>
          <a:prstGeom prst="rect">
            <a:avLst/>
          </a:prstGeom>
          <a:gradFill>
            <a:gsLst>
              <a:gs pos="77000">
                <a:schemeClr val="accent2">
                  <a:tint val="62000"/>
                  <a:hueMod val="94000"/>
                  <a:satMod val="140000"/>
                  <a:lumMod val="110000"/>
                  <a:alpha val="64000"/>
                </a:schemeClr>
              </a:gs>
              <a:gs pos="100000">
                <a:schemeClr val="accent2">
                  <a:tint val="84000"/>
                  <a:satMod val="160000"/>
                </a:schemeClr>
              </a:gs>
            </a:gsLst>
          </a:gra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spcBef>
                <a:spcPts val="500"/>
              </a:spcBef>
            </a:pPr>
            <a:r>
              <a:rPr lang="pt-BR" sz="4800" b="1" spc="68" dirty="0">
                <a:solidFill>
                  <a:schemeClr val="accent2">
                    <a:lumMod val="60000"/>
                    <a:lumOff val="40000"/>
                  </a:schemeClr>
                </a:solidFill>
                <a:effectLst>
                  <a:outerShdw blurRad="38100" dist="38100" dir="2700000" algn="tl">
                    <a:srgbClr val="000000">
                      <a:alpha val="43137"/>
                    </a:srgbClr>
                  </a:outerShdw>
                </a:effectLst>
                <a:ea typeface="DejaVu Sans"/>
                <a:cs typeface="Lato" panose="020F0502020204030203" pitchFamily="34" charset="0"/>
              </a:rPr>
              <a:t>Moral</a:t>
            </a:r>
            <a:endParaRPr lang="pt-BR" sz="2400" b="1" dirty="0">
              <a:solidFill>
                <a:schemeClr val="accent2">
                  <a:lumMod val="60000"/>
                  <a:lumOff val="40000"/>
                </a:schemeClr>
              </a:solidFill>
            </a:endParaRPr>
          </a:p>
          <a:p>
            <a:pPr algn="ctr">
              <a:spcBef>
                <a:spcPts val="500"/>
              </a:spcBef>
            </a:pPr>
            <a:r>
              <a:rPr lang="pt-BR" sz="2000" b="1" dirty="0"/>
              <a:t>CONJUNTO DE REGRAS DECORRENTES DE </a:t>
            </a:r>
            <a:r>
              <a:rPr lang="pt-BR" sz="2000" b="1" u="sng" dirty="0"/>
              <a:t>CONVÍVIO SOCIAL</a:t>
            </a:r>
          </a:p>
          <a:p>
            <a:pPr marL="342900" indent="-342900" algn="just">
              <a:spcBef>
                <a:spcPts val="500"/>
              </a:spcBef>
              <a:buFontTx/>
              <a:buChar char="-"/>
            </a:pPr>
            <a:endParaRPr lang="pt-BR" sz="2000" b="1" dirty="0"/>
          </a:p>
          <a:p>
            <a:pPr marL="342900" indent="-342900" algn="just">
              <a:spcBef>
                <a:spcPts val="500"/>
              </a:spcBef>
              <a:buFontTx/>
              <a:buChar char="-"/>
            </a:pPr>
            <a:r>
              <a:rPr lang="pt-BR" sz="2000" b="1" dirty="0"/>
              <a:t>Certo ou Errado baseado em </a:t>
            </a:r>
            <a:r>
              <a:rPr lang="pt-BR" sz="2000" b="1" dirty="0">
                <a:solidFill>
                  <a:schemeClr val="accent2">
                    <a:lumMod val="60000"/>
                    <a:lumOff val="40000"/>
                  </a:schemeClr>
                </a:solidFill>
              </a:rPr>
              <a:t>RELAÇÕES / EMOÇÃO  </a:t>
            </a:r>
          </a:p>
          <a:p>
            <a:pPr marL="342900" indent="-342900" algn="just">
              <a:spcBef>
                <a:spcPts val="500"/>
              </a:spcBef>
              <a:buFontTx/>
              <a:buChar char="-"/>
            </a:pPr>
            <a:r>
              <a:rPr lang="pt-BR" sz="2000" b="1" dirty="0"/>
              <a:t>Nasce do Homem / Sociedade</a:t>
            </a:r>
          </a:p>
          <a:p>
            <a:pPr marL="342900" indent="-342900" algn="just">
              <a:spcBef>
                <a:spcPts val="500"/>
              </a:spcBef>
              <a:buFontTx/>
              <a:buChar char="-"/>
            </a:pPr>
            <a:r>
              <a:rPr lang="pt-BR" sz="2000" b="1" dirty="0">
                <a:solidFill>
                  <a:schemeClr val="accent2">
                    <a:lumMod val="60000"/>
                    <a:lumOff val="40000"/>
                  </a:schemeClr>
                </a:solidFill>
              </a:rPr>
              <a:t>Temporal</a:t>
            </a:r>
            <a:r>
              <a:rPr lang="pt-BR" sz="2000" b="1" dirty="0"/>
              <a:t>, ou seja, se modifica ao longo do tempo</a:t>
            </a:r>
            <a:endParaRPr lang="pt-BR" dirty="0"/>
          </a:p>
        </p:txBody>
      </p:sp>
      <p:sp>
        <p:nvSpPr>
          <p:cNvPr id="8" name="CaixaDeTexto 7"/>
          <p:cNvSpPr txBox="1"/>
          <p:nvPr/>
        </p:nvSpPr>
        <p:spPr>
          <a:xfrm>
            <a:off x="217295" y="812553"/>
            <a:ext cx="5774028" cy="361381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noAutofit/>
          </a:bodyPr>
          <a:lstStyle/>
          <a:p>
            <a:pPr algn="ctr">
              <a:spcBef>
                <a:spcPts val="500"/>
              </a:spcBef>
              <a:defRPr sz="1800"/>
            </a:pPr>
            <a:r>
              <a:rPr lang="pt-BR" sz="4800" b="1" spc="68" dirty="0">
                <a:solidFill>
                  <a:schemeClr val="tx2">
                    <a:lumMod val="60000"/>
                    <a:lumOff val="40000"/>
                  </a:schemeClr>
                </a:solidFill>
                <a:effectLst>
                  <a:outerShdw blurRad="38100" dist="38100" dir="2700000" algn="tl">
                    <a:srgbClr val="000000">
                      <a:alpha val="43137"/>
                    </a:srgbClr>
                  </a:outerShdw>
                </a:effectLst>
                <a:latin typeface="Century Gothic" panose="020B0502020202020204" pitchFamily="34" charset="0"/>
                <a:ea typeface="DejaVu Sans"/>
                <a:cs typeface="Lato" panose="020F0502020204030203" pitchFamily="34" charset="0"/>
              </a:rPr>
              <a:t>Ética</a:t>
            </a:r>
            <a:endParaRPr lang="pt-BR" sz="2400" b="1" dirty="0">
              <a:solidFill>
                <a:schemeClr val="tx2">
                  <a:lumMod val="60000"/>
                  <a:lumOff val="40000"/>
                </a:schemeClr>
              </a:solidFill>
              <a:latin typeface="Century Gothic" panose="020B0502020202020204" pitchFamily="34" charset="0"/>
            </a:endParaRPr>
          </a:p>
          <a:p>
            <a:pPr algn="ctr">
              <a:spcBef>
                <a:spcPts val="500"/>
              </a:spcBef>
              <a:defRPr sz="1800"/>
            </a:pPr>
            <a:r>
              <a:rPr lang="pt-BR" sz="2000" b="1" dirty="0">
                <a:latin typeface="Century Gothic" panose="020B0502020202020204" pitchFamily="34" charset="0"/>
              </a:rPr>
              <a:t>VALORES QUE SE </a:t>
            </a:r>
            <a:r>
              <a:rPr lang="pt-BR" sz="2000" b="1" u="sng" dirty="0">
                <a:latin typeface="Century Gothic" panose="020B0502020202020204" pitchFamily="34" charset="0"/>
              </a:rPr>
              <a:t>ENSINAM</a:t>
            </a:r>
            <a:r>
              <a:rPr lang="pt-BR" sz="2000" b="1" dirty="0">
                <a:latin typeface="Century Gothic" panose="020B0502020202020204" pitchFamily="34" charset="0"/>
              </a:rPr>
              <a:t> </a:t>
            </a:r>
          </a:p>
          <a:p>
            <a:pPr algn="ctr">
              <a:spcBef>
                <a:spcPts val="500"/>
              </a:spcBef>
              <a:defRPr sz="1800"/>
            </a:pPr>
            <a:r>
              <a:rPr lang="pt-BR" sz="2000" b="1" dirty="0">
                <a:latin typeface="Century Gothic" panose="020B0502020202020204" pitchFamily="34" charset="0"/>
              </a:rPr>
              <a:t>COMO ADEQUADOS</a:t>
            </a:r>
          </a:p>
          <a:p>
            <a:pPr algn="ctr">
              <a:spcBef>
                <a:spcPts val="500"/>
              </a:spcBef>
              <a:defRPr sz="1800"/>
            </a:pPr>
            <a:endParaRPr lang="pt-BR" sz="2000" b="1" dirty="0">
              <a:latin typeface="Century Gothic" panose="020B0502020202020204" pitchFamily="34" charset="0"/>
            </a:endParaRPr>
          </a:p>
          <a:p>
            <a:pPr marL="342900" indent="-342900" algn="just">
              <a:spcBef>
                <a:spcPts val="500"/>
              </a:spcBef>
              <a:buFontTx/>
              <a:buChar char="-"/>
              <a:defRPr sz="1800"/>
            </a:pPr>
            <a:r>
              <a:rPr lang="pt-BR" sz="2000" b="1" dirty="0">
                <a:latin typeface="Century Gothic" panose="020B0502020202020204" pitchFamily="34" charset="0"/>
              </a:rPr>
              <a:t>Certo ou Errado baseado na </a:t>
            </a:r>
            <a:r>
              <a:rPr lang="pt-BR" sz="2000" b="1" dirty="0">
                <a:solidFill>
                  <a:schemeClr val="tx2">
                    <a:lumMod val="60000"/>
                    <a:lumOff val="40000"/>
                  </a:schemeClr>
                </a:solidFill>
                <a:latin typeface="Century Gothic" panose="020B0502020202020204" pitchFamily="34" charset="0"/>
              </a:rPr>
              <a:t>RAZÃO</a:t>
            </a:r>
          </a:p>
          <a:p>
            <a:pPr marL="342900" indent="-342900" algn="just">
              <a:spcBef>
                <a:spcPts val="500"/>
              </a:spcBef>
              <a:buFontTx/>
              <a:buChar char="-"/>
              <a:defRPr sz="1800"/>
            </a:pPr>
            <a:r>
              <a:rPr lang="pt-BR" sz="2000" b="1" dirty="0">
                <a:solidFill>
                  <a:schemeClr val="tx2">
                    <a:lumMod val="60000"/>
                    <a:lumOff val="40000"/>
                  </a:schemeClr>
                </a:solidFill>
                <a:latin typeface="Century Gothic" panose="020B0502020202020204" pitchFamily="34" charset="0"/>
              </a:rPr>
              <a:t>Universal</a:t>
            </a:r>
          </a:p>
          <a:p>
            <a:pPr marL="342900" indent="-342900" algn="just">
              <a:spcBef>
                <a:spcPts val="500"/>
              </a:spcBef>
              <a:buFontTx/>
              <a:buChar char="-"/>
              <a:defRPr sz="1800"/>
            </a:pPr>
            <a:r>
              <a:rPr lang="pt-BR" sz="2000" b="1" dirty="0">
                <a:solidFill>
                  <a:schemeClr val="tx2">
                    <a:lumMod val="60000"/>
                    <a:lumOff val="40000"/>
                  </a:schemeClr>
                </a:solidFill>
                <a:latin typeface="Century Gothic" panose="020B0502020202020204" pitchFamily="34" charset="0"/>
              </a:rPr>
              <a:t>Atemporal</a:t>
            </a:r>
            <a:r>
              <a:rPr lang="pt-BR" sz="2000" b="1" dirty="0">
                <a:latin typeface="Century Gothic" panose="020B0502020202020204" pitchFamily="34" charset="0"/>
              </a:rPr>
              <a:t>, ou seja, não se modifica ao longo do tempo</a:t>
            </a:r>
          </a:p>
          <a:p>
            <a:pPr marL="342900" indent="-342900" algn="just">
              <a:spcBef>
                <a:spcPts val="500"/>
              </a:spcBef>
              <a:buFontTx/>
              <a:buChar char="-"/>
              <a:defRPr sz="1800"/>
            </a:pPr>
            <a:endParaRPr lang="pt-BR" sz="1100" b="1" dirty="0">
              <a:latin typeface="Century Gothic" panose="020B0502020202020204" pitchFamily="34" charset="0"/>
            </a:endParaRPr>
          </a:p>
        </p:txBody>
      </p:sp>
      <p:sp>
        <p:nvSpPr>
          <p:cNvPr id="3" name="Retângulo 2">
            <a:extLst>
              <a:ext uri="{FF2B5EF4-FFF2-40B4-BE49-F238E27FC236}">
                <a16:creationId xmlns:a16="http://schemas.microsoft.com/office/drawing/2014/main" id="{2C58F73E-EA1C-418D-9CC4-835171E35B27}"/>
              </a:ext>
            </a:extLst>
          </p:cNvPr>
          <p:cNvSpPr/>
          <p:nvPr/>
        </p:nvSpPr>
        <p:spPr>
          <a:xfrm>
            <a:off x="1568319" y="5216363"/>
            <a:ext cx="9240094" cy="523220"/>
          </a:xfrm>
          <a:prstGeom prst="rect">
            <a:avLst/>
          </a:prstGeom>
        </p:spPr>
        <p:txBody>
          <a:bodyPr wrap="none">
            <a:spAutoFit/>
          </a:bodyPr>
          <a:lstStyle/>
          <a:p>
            <a:pPr algn="just">
              <a:spcBef>
                <a:spcPts val="500"/>
              </a:spcBef>
              <a:defRPr sz="1800"/>
            </a:pPr>
            <a:r>
              <a:rPr lang="pt-BR" sz="2800" b="1" dirty="0">
                <a:solidFill>
                  <a:schemeClr val="accent6">
                    <a:lumMod val="40000"/>
                    <a:lumOff val="60000"/>
                  </a:schemeClr>
                </a:solidFill>
                <a:latin typeface="Calibri" pitchFamily="34" charset="0"/>
              </a:rPr>
              <a:t>Exemplo – Dedo duro – Moral ou Imoral / Ético ou Antiético?</a:t>
            </a:r>
            <a:endParaRPr lang="pt-BR" sz="2000" b="1" dirty="0">
              <a:solidFill>
                <a:schemeClr val="accent6">
                  <a:lumMod val="40000"/>
                  <a:lumOff val="60000"/>
                </a:schemeClr>
              </a:solidFill>
              <a:latin typeface="Calibri" pitchFamily="34" charset="0"/>
            </a:endParaRPr>
          </a:p>
        </p:txBody>
      </p:sp>
      <p:sp>
        <p:nvSpPr>
          <p:cNvPr id="10" name="Retângulo 9">
            <a:extLst>
              <a:ext uri="{FF2B5EF4-FFF2-40B4-BE49-F238E27FC236}">
                <a16:creationId xmlns:a16="http://schemas.microsoft.com/office/drawing/2014/main" id="{48ED2A37-E86E-46EE-A7A7-6587E4CA930D}"/>
              </a:ext>
            </a:extLst>
          </p:cNvPr>
          <p:cNvSpPr/>
          <p:nvPr/>
        </p:nvSpPr>
        <p:spPr>
          <a:xfrm>
            <a:off x="3055646" y="6100029"/>
            <a:ext cx="6095771" cy="461665"/>
          </a:xfrm>
          <a:prstGeom prst="rect">
            <a:avLst/>
          </a:prstGeom>
        </p:spPr>
        <p:txBody>
          <a:bodyPr wrap="none">
            <a:spAutoFit/>
          </a:bodyPr>
          <a:lstStyle/>
          <a:p>
            <a:pPr marL="285750" indent="-285750" algn="just">
              <a:spcBef>
                <a:spcPts val="500"/>
              </a:spcBef>
              <a:buFont typeface="Symbol" panose="05050102010706020507" pitchFamily="18" charset="2"/>
              <a:buChar char="Þ"/>
              <a:defRPr sz="1800"/>
            </a:pPr>
            <a:r>
              <a:rPr lang="pt-BR" sz="2400" b="1" dirty="0">
                <a:latin typeface="Calibri" pitchFamily="34" charset="0"/>
              </a:rPr>
              <a:t>Delação é </a:t>
            </a:r>
            <a:r>
              <a:rPr lang="pt-BR" sz="2400" b="1" dirty="0">
                <a:solidFill>
                  <a:schemeClr val="tx2">
                    <a:lumMod val="60000"/>
                    <a:lumOff val="40000"/>
                  </a:schemeClr>
                </a:solidFill>
                <a:latin typeface="Calibri" pitchFamily="34" charset="0"/>
              </a:rPr>
              <a:t>Ética</a:t>
            </a:r>
            <a:r>
              <a:rPr lang="pt-BR" sz="2400" b="1" dirty="0">
                <a:latin typeface="Calibri" pitchFamily="34" charset="0"/>
              </a:rPr>
              <a:t> (Correto / Certo) mas </a:t>
            </a:r>
            <a:r>
              <a:rPr lang="pt-BR" sz="2400" b="1" dirty="0">
                <a:solidFill>
                  <a:schemeClr val="accent2">
                    <a:lumMod val="60000"/>
                    <a:lumOff val="40000"/>
                  </a:schemeClr>
                </a:solidFill>
                <a:latin typeface="Calibri" pitchFamily="34" charset="0"/>
              </a:rPr>
              <a:t>Imoral</a:t>
            </a:r>
            <a:endParaRPr lang="pt-BR" b="1" dirty="0">
              <a:solidFill>
                <a:schemeClr val="accent2">
                  <a:lumMod val="60000"/>
                  <a:lumOff val="40000"/>
                </a:schemeClr>
              </a:solidFill>
              <a:latin typeface="Calibri" pitchFamily="34" charset="0"/>
            </a:endParaRPr>
          </a:p>
        </p:txBody>
      </p:sp>
      <p:sp>
        <p:nvSpPr>
          <p:cNvPr id="12" name="Retângulo 11">
            <a:extLst>
              <a:ext uri="{FF2B5EF4-FFF2-40B4-BE49-F238E27FC236}">
                <a16:creationId xmlns:a16="http://schemas.microsoft.com/office/drawing/2014/main" id="{DD464589-2C34-4BD3-8572-BF109DDB3713}"/>
              </a:ext>
            </a:extLst>
          </p:cNvPr>
          <p:cNvSpPr/>
          <p:nvPr/>
        </p:nvSpPr>
        <p:spPr>
          <a:xfrm>
            <a:off x="2397836" y="5670476"/>
            <a:ext cx="8112059" cy="461665"/>
          </a:xfrm>
          <a:prstGeom prst="rect">
            <a:avLst/>
          </a:prstGeom>
        </p:spPr>
        <p:txBody>
          <a:bodyPr wrap="square">
            <a:spAutoFit/>
          </a:bodyPr>
          <a:lstStyle/>
          <a:p>
            <a:pPr marL="342900" indent="-342900" algn="just">
              <a:spcBef>
                <a:spcPts val="500"/>
              </a:spcBef>
              <a:buFont typeface="Symbol" panose="05050102010706020507" pitchFamily="18" charset="2"/>
              <a:buChar char="Þ"/>
              <a:defRPr sz="1800"/>
            </a:pPr>
            <a:r>
              <a:rPr lang="pt-BR" sz="2400" b="1" dirty="0">
                <a:latin typeface="Calibri" pitchFamily="34" charset="0"/>
              </a:rPr>
              <a:t>Não Delação é </a:t>
            </a:r>
            <a:r>
              <a:rPr lang="pt-BR" sz="2400" b="1" dirty="0">
                <a:solidFill>
                  <a:schemeClr val="accent2">
                    <a:lumMod val="60000"/>
                    <a:lumOff val="40000"/>
                  </a:schemeClr>
                </a:solidFill>
                <a:latin typeface="Calibri" pitchFamily="34" charset="0"/>
              </a:rPr>
              <a:t>Moral</a:t>
            </a:r>
            <a:r>
              <a:rPr lang="pt-BR" sz="2400" b="1" dirty="0">
                <a:latin typeface="Calibri" pitchFamily="34" charset="0"/>
              </a:rPr>
              <a:t> (Preserva a relação) mas </a:t>
            </a:r>
            <a:r>
              <a:rPr lang="pt-BR" sz="2400" b="1" dirty="0">
                <a:solidFill>
                  <a:schemeClr val="tx2">
                    <a:lumMod val="60000"/>
                    <a:lumOff val="40000"/>
                  </a:schemeClr>
                </a:solidFill>
                <a:latin typeface="Calibri" pitchFamily="34" charset="0"/>
              </a:rPr>
              <a:t>Antiética</a:t>
            </a:r>
            <a:endParaRPr lang="pt-BR" b="1" dirty="0">
              <a:solidFill>
                <a:schemeClr val="tx2">
                  <a:lumMod val="60000"/>
                  <a:lumOff val="40000"/>
                </a:schemeClr>
              </a:solidFill>
              <a:latin typeface="Calibri" pitchFamily="34" charset="0"/>
            </a:endParaRPr>
          </a:p>
        </p:txBody>
      </p:sp>
      <p:sp>
        <p:nvSpPr>
          <p:cNvPr id="5" name="Retângulo 4">
            <a:extLst>
              <a:ext uri="{FF2B5EF4-FFF2-40B4-BE49-F238E27FC236}">
                <a16:creationId xmlns:a16="http://schemas.microsoft.com/office/drawing/2014/main" id="{C8C11CC8-1D23-4084-9270-E02068B09084}"/>
              </a:ext>
            </a:extLst>
          </p:cNvPr>
          <p:cNvSpPr/>
          <p:nvPr/>
        </p:nvSpPr>
        <p:spPr>
          <a:xfrm>
            <a:off x="2174240" y="4426363"/>
            <a:ext cx="1541832" cy="584775"/>
          </a:xfrm>
          <a:prstGeom prst="rect">
            <a:avLst/>
          </a:prstGeom>
        </p:spPr>
        <p:txBody>
          <a:bodyPr wrap="none">
            <a:spAutoFit/>
          </a:bodyPr>
          <a:lstStyle/>
          <a:p>
            <a:r>
              <a:rPr lang="pt-BR" sz="3200" spc="68" dirty="0">
                <a:solidFill>
                  <a:schemeClr val="tx2">
                    <a:lumMod val="60000"/>
                    <a:lumOff val="40000"/>
                  </a:schemeClr>
                </a:solidFill>
                <a:effectLst>
                  <a:outerShdw blurRad="38100" dist="38100" dir="2700000" algn="tl">
                    <a:srgbClr val="000000">
                      <a:alpha val="43137"/>
                    </a:srgbClr>
                  </a:outerShdw>
                </a:effectLst>
                <a:latin typeface="Britannic Bold" panose="020B0903060703020204" pitchFamily="34" charset="0"/>
                <a:ea typeface="DejaVu Sans"/>
                <a:cs typeface="Lato" panose="020F0502020204030203" pitchFamily="34" charset="0"/>
              </a:rPr>
              <a:t>TEORIA</a:t>
            </a:r>
            <a:endParaRPr lang="pt-BR" dirty="0">
              <a:solidFill>
                <a:schemeClr val="tx2">
                  <a:lumMod val="60000"/>
                  <a:lumOff val="40000"/>
                </a:schemeClr>
              </a:solidFill>
            </a:endParaRPr>
          </a:p>
        </p:txBody>
      </p:sp>
      <p:sp>
        <p:nvSpPr>
          <p:cNvPr id="6" name="Retângulo 5">
            <a:extLst>
              <a:ext uri="{FF2B5EF4-FFF2-40B4-BE49-F238E27FC236}">
                <a16:creationId xmlns:a16="http://schemas.microsoft.com/office/drawing/2014/main" id="{DE2FD949-3D64-4A5E-9CA9-C2B7B0E8E01C}"/>
              </a:ext>
            </a:extLst>
          </p:cNvPr>
          <p:cNvSpPr/>
          <p:nvPr/>
        </p:nvSpPr>
        <p:spPr>
          <a:xfrm>
            <a:off x="8134245" y="4451365"/>
            <a:ext cx="1778179" cy="584775"/>
          </a:xfrm>
          <a:prstGeom prst="rect">
            <a:avLst/>
          </a:prstGeom>
        </p:spPr>
        <p:txBody>
          <a:bodyPr wrap="none">
            <a:spAutoFit/>
          </a:bodyPr>
          <a:lstStyle/>
          <a:p>
            <a:r>
              <a:rPr lang="pt-BR" sz="3200" spc="68" dirty="0">
                <a:solidFill>
                  <a:schemeClr val="accent2">
                    <a:lumMod val="60000"/>
                    <a:lumOff val="40000"/>
                  </a:schemeClr>
                </a:solidFill>
                <a:effectLst>
                  <a:outerShdw blurRad="38100" dist="38100" dir="2700000" algn="tl">
                    <a:srgbClr val="000000">
                      <a:alpha val="43137"/>
                    </a:srgbClr>
                  </a:outerShdw>
                </a:effectLst>
                <a:latin typeface="Britannic Bold" panose="020B0903060703020204" pitchFamily="34" charset="0"/>
                <a:ea typeface="DejaVu Sans"/>
                <a:cs typeface="Lato" panose="020F0502020204030203" pitchFamily="34" charset="0"/>
              </a:rPr>
              <a:t>PRÁTICA</a:t>
            </a:r>
            <a:endParaRPr lang="pt-BR" sz="3200" dirty="0">
              <a:solidFill>
                <a:schemeClr val="accent2">
                  <a:lumMod val="60000"/>
                  <a:lumOff val="40000"/>
                </a:schemeClr>
              </a:solidFill>
            </a:endParaRPr>
          </a:p>
        </p:txBody>
      </p:sp>
    </p:spTree>
    <p:extLst>
      <p:ext uri="{BB962C8B-B14F-4D97-AF65-F5344CB8AC3E}">
        <p14:creationId xmlns:p14="http://schemas.microsoft.com/office/powerpoint/2010/main" val="412572420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0" grpId="0"/>
      <p:bldP spid="12"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ultado de imagem para fotos de bebe">
            <a:extLst>
              <a:ext uri="{FF2B5EF4-FFF2-40B4-BE49-F238E27FC236}">
                <a16:creationId xmlns:a16="http://schemas.microsoft.com/office/drawing/2014/main" id="{FCC805BE-4312-4AF2-83D7-99640CC027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8450" y="457200"/>
            <a:ext cx="6515100" cy="6289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46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CA73E6-4B11-414E-8742-C908D6B7815D}"/>
              </a:ext>
            </a:extLst>
          </p:cNvPr>
          <p:cNvSpPr>
            <a:spLocks noGrp="1"/>
          </p:cNvSpPr>
          <p:nvPr>
            <p:ph type="ctrTitle" idx="4294967295"/>
          </p:nvPr>
        </p:nvSpPr>
        <p:spPr>
          <a:xfrm>
            <a:off x="167425" y="795561"/>
            <a:ext cx="8824913" cy="852487"/>
          </a:xfrm>
        </p:spPr>
        <p:txBody>
          <a:bodyPr/>
          <a:lstStyle/>
          <a:p>
            <a:r>
              <a:rPr lang="pt-BR" sz="4000" b="1" dirty="0"/>
              <a:t>Algumas reflexões...</a:t>
            </a:r>
          </a:p>
        </p:txBody>
      </p:sp>
      <p:sp>
        <p:nvSpPr>
          <p:cNvPr id="3" name="Subtítulo 2">
            <a:extLst>
              <a:ext uri="{FF2B5EF4-FFF2-40B4-BE49-F238E27FC236}">
                <a16:creationId xmlns:a16="http://schemas.microsoft.com/office/drawing/2014/main" id="{FF7EA9F3-3DAD-4D0A-AAB8-98E681E42468}"/>
              </a:ext>
            </a:extLst>
          </p:cNvPr>
          <p:cNvSpPr>
            <a:spLocks noGrp="1"/>
          </p:cNvSpPr>
          <p:nvPr>
            <p:ph type="subTitle" idx="4294967295"/>
          </p:nvPr>
        </p:nvSpPr>
        <p:spPr>
          <a:xfrm>
            <a:off x="579549" y="1857912"/>
            <a:ext cx="10340975" cy="4330700"/>
          </a:xfrm>
        </p:spPr>
        <p:txBody>
          <a:bodyPr>
            <a:normAutofit fontScale="92500" lnSpcReduction="20000"/>
          </a:bodyPr>
          <a:lstStyle/>
          <a:p>
            <a:pPr marL="342900" indent="-342900">
              <a:buFont typeface="Arial" panose="020B0604020202020204" pitchFamily="34" charset="0"/>
              <a:buChar char="•"/>
            </a:pPr>
            <a:r>
              <a:rPr lang="pt-BR" sz="2400" b="1" dirty="0">
                <a:solidFill>
                  <a:schemeClr val="accent5">
                    <a:lumMod val="75000"/>
                  </a:schemeClr>
                </a:solidFill>
              </a:rPr>
              <a:t>SEUS colaboradores tem real conhecimento das regras a serem seguidas?</a:t>
            </a:r>
          </a:p>
          <a:p>
            <a:pPr marL="342900" indent="-342900">
              <a:buFont typeface="Arial" panose="020B0604020202020204" pitchFamily="34" charset="0"/>
              <a:buChar char="•"/>
            </a:pPr>
            <a:endParaRPr lang="pt-BR" sz="2400" b="1" dirty="0">
              <a:solidFill>
                <a:schemeClr val="accent5">
                  <a:lumMod val="75000"/>
                </a:schemeClr>
              </a:solidFill>
            </a:endParaRPr>
          </a:p>
          <a:p>
            <a:pPr marL="342900" indent="-342900">
              <a:buFont typeface="Arial" panose="020B0604020202020204" pitchFamily="34" charset="0"/>
              <a:buChar char="•"/>
            </a:pPr>
            <a:r>
              <a:rPr lang="pt-BR" sz="2400" b="1" dirty="0">
                <a:solidFill>
                  <a:schemeClr val="accent5">
                    <a:lumMod val="75000"/>
                  </a:schemeClr>
                </a:solidFill>
              </a:rPr>
              <a:t>ESTÁ CLARO O QUE se espera DE CADA COLABORADOR / EQUIPE?</a:t>
            </a:r>
          </a:p>
          <a:p>
            <a:pPr marL="0" indent="0">
              <a:buNone/>
            </a:pPr>
            <a:r>
              <a:rPr lang="pt-BR" sz="2400" b="1" i="1" dirty="0">
                <a:solidFill>
                  <a:schemeClr val="accent5">
                    <a:lumMod val="75000"/>
                  </a:schemeClr>
                </a:solidFill>
              </a:rPr>
              <a:t>          (impactos, por que e pra que?)</a:t>
            </a:r>
          </a:p>
          <a:p>
            <a:pPr marL="342900" indent="-342900">
              <a:buFont typeface="Arial" panose="020B0604020202020204" pitchFamily="34" charset="0"/>
              <a:buChar char="•"/>
            </a:pPr>
            <a:endParaRPr lang="pt-BR" sz="2400" b="1" dirty="0">
              <a:solidFill>
                <a:schemeClr val="accent5">
                  <a:lumMod val="75000"/>
                </a:schemeClr>
              </a:solidFill>
            </a:endParaRPr>
          </a:p>
          <a:p>
            <a:pPr marL="342900" indent="-342900">
              <a:buFont typeface="Arial" panose="020B0604020202020204" pitchFamily="34" charset="0"/>
              <a:buChar char="•"/>
            </a:pPr>
            <a:r>
              <a:rPr lang="pt-BR" sz="2400" b="1" dirty="0">
                <a:solidFill>
                  <a:schemeClr val="accent5">
                    <a:lumMod val="75000"/>
                  </a:schemeClr>
                </a:solidFill>
              </a:rPr>
              <a:t>As CRENÇAS E VALORES dos colaboradores SÃO CONSIDERADOS NA ELABORAÇÃO DOS NORMATIVOS E PLANOS DE COMUNICAÇAO E TREINAMENTO? </a:t>
            </a:r>
          </a:p>
          <a:p>
            <a:pPr marL="0" indent="0">
              <a:buNone/>
            </a:pPr>
            <a:r>
              <a:rPr lang="pt-BR" sz="2400" b="1" dirty="0">
                <a:solidFill>
                  <a:schemeClr val="accent5">
                    <a:lumMod val="75000"/>
                  </a:schemeClr>
                </a:solidFill>
              </a:rPr>
              <a:t>             </a:t>
            </a:r>
            <a:r>
              <a:rPr lang="pt-BR" sz="2400" b="1" i="1" dirty="0">
                <a:solidFill>
                  <a:schemeClr val="accent5">
                    <a:lumMod val="75000"/>
                  </a:schemeClr>
                </a:solidFill>
              </a:rPr>
              <a:t>(não adianta impor verdades sem considerar a história de cada um)</a:t>
            </a:r>
          </a:p>
          <a:p>
            <a:pPr marL="457200" indent="-457200">
              <a:buAutoNum type="arabicParenR"/>
            </a:pPr>
            <a:endParaRPr lang="pt-BR" sz="2400" dirty="0"/>
          </a:p>
          <a:p>
            <a:pPr algn="ctr"/>
            <a:r>
              <a:rPr lang="pt-BR" sz="2800" b="1" dirty="0"/>
              <a:t>Quando AS PESSOAS VERDADEIRAMENTE ENTENDEM</a:t>
            </a:r>
          </a:p>
          <a:p>
            <a:pPr marL="0" indent="0" algn="ctr">
              <a:buNone/>
            </a:pPr>
            <a:r>
              <a:rPr lang="pt-BR" sz="2800" b="1" u="sng" dirty="0">
                <a:solidFill>
                  <a:schemeClr val="tx1"/>
                </a:solidFill>
              </a:rPr>
              <a:t>o porque e como </a:t>
            </a:r>
            <a:r>
              <a:rPr lang="pt-BR" sz="2800" b="1" dirty="0"/>
              <a:t>ALGO DEVE SER FEITO</a:t>
            </a:r>
          </a:p>
          <a:p>
            <a:pPr marL="0" indent="0" algn="ctr">
              <a:buNone/>
            </a:pPr>
            <a:r>
              <a:rPr lang="pt-BR" sz="2800" b="1" dirty="0"/>
              <a:t>a adesão ÀS REGRAS TENDE a ser bem mais EXPRESSIVA.</a:t>
            </a:r>
          </a:p>
          <a:p>
            <a:endParaRPr lang="pt-BR" dirty="0"/>
          </a:p>
          <a:p>
            <a:pPr marL="342900" indent="-342900">
              <a:buFontTx/>
              <a:buChar char="-"/>
            </a:pPr>
            <a:endParaRPr lang="pt-BR" dirty="0"/>
          </a:p>
        </p:txBody>
      </p:sp>
    </p:spTree>
    <p:extLst>
      <p:ext uri="{BB962C8B-B14F-4D97-AF65-F5344CB8AC3E}">
        <p14:creationId xmlns:p14="http://schemas.microsoft.com/office/powerpoint/2010/main" val="2434493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0" y="4487863"/>
            <a:ext cx="8534400" cy="1506537"/>
          </a:xfrm>
        </p:spPr>
        <p:txBody>
          <a:bodyPr>
            <a:normAutofit fontScale="90000"/>
          </a:bodyPr>
          <a:lstStyle/>
          <a:p>
            <a:br>
              <a:rPr lang="pt-BR" dirty="0"/>
            </a:br>
            <a:br>
              <a:rPr lang="pt-BR" dirty="0"/>
            </a:br>
            <a:r>
              <a:rPr lang="pt-BR" dirty="0"/>
              <a:t>   </a:t>
            </a:r>
            <a:endParaRPr lang="pt-BR" b="1" dirty="0"/>
          </a:p>
        </p:txBody>
      </p:sp>
      <p:sp>
        <p:nvSpPr>
          <p:cNvPr id="7" name="CaixaDeTexto 6">
            <a:extLst>
              <a:ext uri="{FF2B5EF4-FFF2-40B4-BE49-F238E27FC236}">
                <a16:creationId xmlns:a16="http://schemas.microsoft.com/office/drawing/2014/main" id="{AD86471E-7E1D-448A-9667-B2633A0D2759}"/>
              </a:ext>
            </a:extLst>
          </p:cNvPr>
          <p:cNvSpPr txBox="1"/>
          <p:nvPr/>
        </p:nvSpPr>
        <p:spPr>
          <a:xfrm>
            <a:off x="1024999" y="725692"/>
            <a:ext cx="9843553" cy="769441"/>
          </a:xfrm>
          <a:prstGeom prst="rect">
            <a:avLst/>
          </a:prstGeom>
          <a:noFill/>
        </p:spPr>
        <p:txBody>
          <a:bodyPr wrap="square" rtlCol="0">
            <a:spAutoFit/>
          </a:bodyPr>
          <a:lstStyle/>
          <a:p>
            <a:pPr algn="ctr" defTabSz="621706">
              <a:defRPr/>
            </a:pPr>
            <a:r>
              <a:rPr lang="pt-BR" sz="4400" b="1" spc="68" dirty="0">
                <a:effectLst>
                  <a:outerShdw blurRad="38100" dist="38100" dir="2700000" algn="tl">
                    <a:srgbClr val="000000">
                      <a:alpha val="43137"/>
                    </a:srgbClr>
                  </a:outerShdw>
                </a:effectLst>
                <a:latin typeface="Century Gothic" panose="020B0502020202020204" pitchFamily="34" charset="0"/>
                <a:ea typeface="DejaVu Sans"/>
                <a:cs typeface="Lato" panose="020F0502020204030203" pitchFamily="34" charset="0"/>
              </a:rPr>
              <a:t>E porque me preocupar com isso?</a:t>
            </a:r>
            <a:endParaRPr lang="pt-BR" sz="5400" b="1" dirty="0">
              <a:latin typeface="Century Gothic" panose="020B0502020202020204" pitchFamily="34" charset="0"/>
              <a:ea typeface="DejaVu Sans"/>
              <a:cs typeface="Lato" panose="020F0502020204030203" pitchFamily="34" charset="0"/>
            </a:endParaRPr>
          </a:p>
        </p:txBody>
      </p:sp>
      <p:pic>
        <p:nvPicPr>
          <p:cNvPr id="9" name="Picture 2" descr="https://www.cgu.gov.br/assuntos/etica-e-integridade/setor-privado/micro-e-pequenas-empresas/imagens/copy_of_empresalimpa.png">
            <a:extLst>
              <a:ext uri="{FF2B5EF4-FFF2-40B4-BE49-F238E27FC236}">
                <a16:creationId xmlns:a16="http://schemas.microsoft.com/office/drawing/2014/main" id="{DCDF111C-45F1-413E-A96E-3268E19EC9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246" r="19752" b="-1"/>
          <a:stretch/>
        </p:blipFill>
        <p:spPr bwMode="auto">
          <a:xfrm>
            <a:off x="516840" y="1495133"/>
            <a:ext cx="4913096" cy="5026399"/>
          </a:xfrm>
          <a:custGeom>
            <a:avLst/>
            <a:gdLst>
              <a:gd name="connsiteX0" fmla="*/ 3397813 w 6170914"/>
              <a:gd name="connsiteY0" fmla="*/ 0 h 6313225"/>
              <a:gd name="connsiteX1" fmla="*/ 6019731 w 6170914"/>
              <a:gd name="connsiteY1" fmla="*/ 1236489 h 6313225"/>
              <a:gd name="connsiteX2" fmla="*/ 6170914 w 6170914"/>
              <a:gd name="connsiteY2" fmla="*/ 1438663 h 6313225"/>
              <a:gd name="connsiteX3" fmla="*/ 6170914 w 6170914"/>
              <a:gd name="connsiteY3" fmla="*/ 5356963 h 6313225"/>
              <a:gd name="connsiteX4" fmla="*/ 6019731 w 6170914"/>
              <a:gd name="connsiteY4" fmla="*/ 5559138 h 6313225"/>
              <a:gd name="connsiteX5" fmla="*/ 5194591 w 6170914"/>
              <a:gd name="connsiteY5" fmla="*/ 6282226 h 6313225"/>
              <a:gd name="connsiteX6" fmla="*/ 5141791 w 6170914"/>
              <a:gd name="connsiteY6" fmla="*/ 6313225 h 6313225"/>
              <a:gd name="connsiteX7" fmla="*/ 1659199 w 6170914"/>
              <a:gd name="connsiteY7" fmla="*/ 6313225 h 6313225"/>
              <a:gd name="connsiteX8" fmla="*/ 1498064 w 6170914"/>
              <a:gd name="connsiteY8" fmla="*/ 6215333 h 6313225"/>
              <a:gd name="connsiteX9" fmla="*/ 0 w 6170914"/>
              <a:gd name="connsiteY9" fmla="*/ 3397813 h 6313225"/>
              <a:gd name="connsiteX10" fmla="*/ 3397813 w 6170914"/>
              <a:gd name="connsiteY10" fmla="*/ 0 h 63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a:noFill/>
          <a:extLst>
            <a:ext uri="{909E8E84-426E-40DD-AFC4-6F175D3DCCD1}">
              <a14:hiddenFill xmlns:a14="http://schemas.microsoft.com/office/drawing/2010/main">
                <a:solidFill>
                  <a:srgbClr val="FFFFFF"/>
                </a:solidFill>
              </a14:hiddenFill>
            </a:ext>
          </a:extLst>
        </p:spPr>
      </p:pic>
      <p:sp>
        <p:nvSpPr>
          <p:cNvPr id="10" name="CaixaDeTexto 9">
            <a:extLst>
              <a:ext uri="{FF2B5EF4-FFF2-40B4-BE49-F238E27FC236}">
                <a16:creationId xmlns:a16="http://schemas.microsoft.com/office/drawing/2014/main" id="{AADB0035-A4DF-4C35-9E77-99CD4A3907F6}"/>
              </a:ext>
            </a:extLst>
          </p:cNvPr>
          <p:cNvSpPr txBox="1"/>
          <p:nvPr/>
        </p:nvSpPr>
        <p:spPr>
          <a:xfrm>
            <a:off x="410646" y="1783869"/>
            <a:ext cx="5919520" cy="1938992"/>
          </a:xfrm>
          <a:prstGeom prst="rect">
            <a:avLst/>
          </a:prstGeom>
          <a:noFill/>
        </p:spPr>
        <p:txBody>
          <a:bodyPr wrap="square" rtlCol="0">
            <a:spAutoFit/>
          </a:bodyPr>
          <a:lstStyle/>
          <a:p>
            <a:pPr algn="ctr" defTabSz="621706">
              <a:defRPr/>
            </a:pPr>
            <a:r>
              <a:rPr lang="pt-BR" sz="3200" spc="68" dirty="0">
                <a:solidFill>
                  <a:srgbClr val="FFFF00"/>
                </a:solidFill>
                <a:effectLst>
                  <a:outerShdw blurRad="38100" dist="38100" dir="2700000" algn="tl">
                    <a:srgbClr val="000000">
                      <a:alpha val="43137"/>
                    </a:srgbClr>
                  </a:outerShdw>
                </a:effectLst>
                <a:latin typeface="Britannic Bold" panose="020B0903060703020204" pitchFamily="34" charset="0"/>
                <a:ea typeface="DejaVu Sans"/>
                <a:cs typeface="Lato" panose="020F0502020204030203" pitchFamily="34" charset="0"/>
              </a:rPr>
              <a:t>Todas as instituições estão sujeitas a atos de fraude / corrupção.</a:t>
            </a:r>
          </a:p>
          <a:p>
            <a:pPr algn="ctr" defTabSz="621706">
              <a:defRPr/>
            </a:pPr>
            <a:endParaRPr lang="pt-BR" sz="2400" spc="68" dirty="0">
              <a:solidFill>
                <a:schemeClr val="accent6">
                  <a:lumMod val="75000"/>
                </a:schemeClr>
              </a:solidFill>
              <a:effectLst>
                <a:outerShdw blurRad="38100" dist="38100" dir="2700000" algn="tl">
                  <a:srgbClr val="000000">
                    <a:alpha val="43137"/>
                  </a:srgbClr>
                </a:outerShdw>
              </a:effectLst>
              <a:latin typeface="Britannic Bold" panose="020B0903060703020204" pitchFamily="34" charset="0"/>
              <a:ea typeface="DejaVu Sans"/>
              <a:cs typeface="Lato" panose="020F0502020204030203" pitchFamily="34" charset="0"/>
            </a:endParaRPr>
          </a:p>
        </p:txBody>
      </p:sp>
      <p:sp>
        <p:nvSpPr>
          <p:cNvPr id="8" name="CaixaDeTexto 7">
            <a:extLst>
              <a:ext uri="{FF2B5EF4-FFF2-40B4-BE49-F238E27FC236}">
                <a16:creationId xmlns:a16="http://schemas.microsoft.com/office/drawing/2014/main" id="{875AFC5A-6CE6-4620-8E00-BF78485E133A}"/>
              </a:ext>
            </a:extLst>
          </p:cNvPr>
          <p:cNvSpPr txBox="1"/>
          <p:nvPr/>
        </p:nvSpPr>
        <p:spPr>
          <a:xfrm>
            <a:off x="6233575" y="2175023"/>
            <a:ext cx="5970074" cy="3231654"/>
          </a:xfrm>
          <a:prstGeom prst="rect">
            <a:avLst/>
          </a:prstGeom>
          <a:noFill/>
        </p:spPr>
        <p:txBody>
          <a:bodyPr wrap="square" rtlCol="0">
            <a:spAutoFit/>
          </a:bodyPr>
          <a:lstStyle/>
          <a:p>
            <a:pPr algn="ctr" defTabSz="621706">
              <a:defRPr/>
            </a:pPr>
            <a:r>
              <a:rPr lang="pt-BR" sz="2800" dirty="0">
                <a:solidFill>
                  <a:schemeClr val="accent5">
                    <a:lumMod val="75000"/>
                  </a:schemeClr>
                </a:solidFill>
                <a:latin typeface="Britannic Bold" panose="020B0903060703020204" pitchFamily="34" charset="0"/>
              </a:rPr>
              <a:t>Marco Regulatório brasileiro</a:t>
            </a:r>
            <a:br>
              <a:rPr lang="pt-BR" sz="2800" dirty="0">
                <a:solidFill>
                  <a:schemeClr val="accent5">
                    <a:lumMod val="75000"/>
                  </a:schemeClr>
                </a:solidFill>
                <a:latin typeface="Britannic Bold" panose="020B0903060703020204" pitchFamily="34" charset="0"/>
              </a:rPr>
            </a:br>
            <a:r>
              <a:rPr lang="pt-BR" sz="2800" dirty="0">
                <a:solidFill>
                  <a:schemeClr val="accent5">
                    <a:lumMod val="75000"/>
                  </a:schemeClr>
                </a:solidFill>
                <a:latin typeface="Britannic Bold" panose="020B0903060703020204" pitchFamily="34" charset="0"/>
              </a:rPr>
              <a:t>Esfera Federal</a:t>
            </a:r>
          </a:p>
          <a:p>
            <a:pPr algn="ctr" defTabSz="621706">
              <a:defRPr/>
            </a:pPr>
            <a:endParaRPr lang="pt-BR" sz="2800" dirty="0">
              <a:solidFill>
                <a:schemeClr val="bg2"/>
              </a:solidFill>
              <a:latin typeface="Britannic Bold" panose="020B0903060703020204" pitchFamily="34" charset="0"/>
            </a:endParaRPr>
          </a:p>
          <a:p>
            <a:pPr marL="342900" indent="-342900">
              <a:buFont typeface="Arial" panose="020B0604020202020204" pitchFamily="34" charset="0"/>
              <a:buChar char="•"/>
            </a:pPr>
            <a:r>
              <a:rPr lang="pt-BR" sz="2000" b="1" dirty="0"/>
              <a:t>Lei Anticorrupção – 12.846/2013</a:t>
            </a:r>
          </a:p>
          <a:p>
            <a:pPr marL="342900" indent="-342900">
              <a:buFont typeface="Arial" panose="020B0604020202020204" pitchFamily="34" charset="0"/>
              <a:buChar char="•"/>
            </a:pPr>
            <a:r>
              <a:rPr lang="pt-BR" sz="2000" b="1" dirty="0"/>
              <a:t>Decreto Regulamentador – 8.420/2015</a:t>
            </a:r>
          </a:p>
          <a:p>
            <a:pPr marL="342900" indent="-342900">
              <a:buFont typeface="Arial" panose="020B0604020202020204" pitchFamily="34" charset="0"/>
              <a:buChar char="•"/>
            </a:pPr>
            <a:r>
              <a:rPr lang="pt-BR" sz="2000" b="1" dirty="0"/>
              <a:t>Lei das Estatais – 13.303/2016</a:t>
            </a:r>
          </a:p>
          <a:p>
            <a:pPr marL="342900" indent="-342900">
              <a:buFont typeface="Arial" panose="020B0604020202020204" pitchFamily="34" charset="0"/>
              <a:buChar char="•"/>
            </a:pPr>
            <a:r>
              <a:rPr lang="pt-BR" sz="2000" b="1" dirty="0"/>
              <a:t>Decreto de Governança Pública – 9203/2017</a:t>
            </a:r>
          </a:p>
          <a:p>
            <a:pPr marL="342900" indent="-342900">
              <a:buFont typeface="Arial" panose="020B0604020202020204" pitchFamily="34" charset="0"/>
              <a:buChar char="•"/>
            </a:pPr>
            <a:r>
              <a:rPr lang="pt-BR" sz="2000" b="1" dirty="0"/>
              <a:t>Portarias de Integridade Pública – 1089/2018 e 57/2019</a:t>
            </a:r>
            <a:endParaRPr lang="pt-BR" sz="2000" spc="68" dirty="0">
              <a:solidFill>
                <a:schemeClr val="accent6">
                  <a:lumMod val="75000"/>
                </a:schemeClr>
              </a:solidFill>
              <a:effectLst>
                <a:outerShdw blurRad="38100" dist="38100" dir="2700000" algn="tl">
                  <a:srgbClr val="000000">
                    <a:alpha val="43137"/>
                  </a:srgbClr>
                </a:outerShdw>
              </a:effectLst>
              <a:latin typeface="Britannic Bold" panose="020B0903060703020204" pitchFamily="34" charset="0"/>
              <a:ea typeface="DejaVu Sans"/>
              <a:cs typeface="Lato" panose="020F0502020204030203" pitchFamily="34" charset="0"/>
            </a:endParaRPr>
          </a:p>
        </p:txBody>
      </p:sp>
    </p:spTree>
    <p:extLst>
      <p:ext uri="{BB962C8B-B14F-4D97-AF65-F5344CB8AC3E}">
        <p14:creationId xmlns:p14="http://schemas.microsoft.com/office/powerpoint/2010/main" val="2558360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0" y="9525"/>
            <a:ext cx="0" cy="0"/>
          </a:xfrm>
        </p:spPr>
        <p:txBody>
          <a:bodyPr>
            <a:normAutofit fontScale="90000"/>
          </a:bodyPr>
          <a:lstStyle/>
          <a:p>
            <a:br>
              <a:rPr lang="pt-BR" b="1" dirty="0"/>
            </a:br>
            <a:endParaRPr lang="pt-BR" b="1" dirty="0"/>
          </a:p>
        </p:txBody>
      </p:sp>
      <p:pic>
        <p:nvPicPr>
          <p:cNvPr id="7" name="Picture 2">
            <a:extLst>
              <a:ext uri="{FF2B5EF4-FFF2-40B4-BE49-F238E27FC236}">
                <a16:creationId xmlns:a16="http://schemas.microsoft.com/office/drawing/2014/main" id="{4123A1A7-C598-4E1A-A109-7F131A4D27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7077" y="2335322"/>
            <a:ext cx="6872607" cy="4201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1">
            <a:extLst>
              <a:ext uri="{FF2B5EF4-FFF2-40B4-BE49-F238E27FC236}">
                <a16:creationId xmlns:a16="http://schemas.microsoft.com/office/drawing/2014/main" id="{0097019B-1EE3-4507-9575-0F214B49D9E8}"/>
              </a:ext>
            </a:extLst>
          </p:cNvPr>
          <p:cNvSpPr/>
          <p:nvPr/>
        </p:nvSpPr>
        <p:spPr>
          <a:xfrm>
            <a:off x="1249551" y="848777"/>
            <a:ext cx="9319411" cy="1323439"/>
          </a:xfrm>
          <a:prstGeom prst="rect">
            <a:avLst/>
          </a:prstGeom>
        </p:spPr>
        <p:txBody>
          <a:bodyPr wrap="none">
            <a:spAutoFit/>
          </a:bodyPr>
          <a:lstStyle/>
          <a:p>
            <a:pPr algn="ctr"/>
            <a:r>
              <a:rPr lang="pt-BR" altLang="pt-BR" sz="4000" b="1" spc="68" dirty="0">
                <a:solidFill>
                  <a:schemeClr val="accent5">
                    <a:lumMod val="75000"/>
                  </a:schemeClr>
                </a:solidFill>
                <a:effectLst>
                  <a:outerShdw blurRad="38100" dist="38100" dir="2700000" algn="tl">
                    <a:srgbClr val="000000">
                      <a:alpha val="43137"/>
                    </a:srgbClr>
                  </a:outerShdw>
                </a:effectLst>
                <a:latin typeface="Century Gothic" panose="020B0502020202020204" pitchFamily="34" charset="0"/>
              </a:rPr>
              <a:t>Lei 12.846/2013 </a:t>
            </a:r>
          </a:p>
          <a:p>
            <a:pPr algn="ctr"/>
            <a:r>
              <a:rPr lang="pt-BR" altLang="pt-BR" sz="4000" b="1" spc="68" dirty="0">
                <a:solidFill>
                  <a:schemeClr val="accent5">
                    <a:lumMod val="75000"/>
                  </a:schemeClr>
                </a:solidFill>
                <a:effectLst>
                  <a:outerShdw blurRad="38100" dist="38100" dir="2700000" algn="tl">
                    <a:srgbClr val="000000">
                      <a:alpha val="43137"/>
                    </a:srgbClr>
                  </a:outerShdw>
                </a:effectLst>
                <a:latin typeface="Century Gothic" panose="020B0502020202020204" pitchFamily="34" charset="0"/>
              </a:rPr>
              <a:t>(Anticorrupção ou Empresa Limpa) </a:t>
            </a:r>
            <a:endParaRPr lang="pt-BR" sz="6000" b="1" spc="68" dirty="0">
              <a:solidFill>
                <a:schemeClr val="accent5">
                  <a:lumMod val="75000"/>
                </a:schemeClr>
              </a:solidFill>
              <a:effectLst>
                <a:outerShdw blurRad="38100" dist="38100" dir="2700000" algn="tl">
                  <a:srgbClr val="000000">
                    <a:alpha val="43137"/>
                  </a:srgbClr>
                </a:outerShdw>
              </a:effectLst>
              <a:latin typeface="Century Gothic" panose="020B0502020202020204" pitchFamily="34" charset="0"/>
            </a:endParaRPr>
          </a:p>
        </p:txBody>
      </p:sp>
    </p:spTree>
    <p:extLst>
      <p:ext uri="{BB962C8B-B14F-4D97-AF65-F5344CB8AC3E}">
        <p14:creationId xmlns:p14="http://schemas.microsoft.com/office/powerpoint/2010/main" val="1403608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0" y="9525"/>
            <a:ext cx="0" cy="0"/>
          </a:xfrm>
        </p:spPr>
        <p:txBody>
          <a:bodyPr>
            <a:normAutofit fontScale="90000"/>
          </a:bodyPr>
          <a:lstStyle/>
          <a:p>
            <a:br>
              <a:rPr lang="pt-BR" altLang="pt-BR" b="1" dirty="0"/>
            </a:br>
            <a:br>
              <a:rPr lang="pt-BR" altLang="pt-BR" b="1" dirty="0"/>
            </a:br>
            <a:r>
              <a:rPr lang="pt-BR" altLang="pt-BR" b="1" dirty="0"/>
              <a:t>   </a:t>
            </a:r>
            <a:br>
              <a:rPr lang="pt-BR" dirty="0"/>
            </a:br>
            <a:br>
              <a:rPr lang="pt-BR" dirty="0"/>
            </a:br>
            <a:r>
              <a:rPr lang="pt-BR" dirty="0"/>
              <a:t>   </a:t>
            </a:r>
            <a:endParaRPr lang="pt-BR" b="1" dirty="0"/>
          </a:p>
        </p:txBody>
      </p:sp>
      <p:sp>
        <p:nvSpPr>
          <p:cNvPr id="9" name="Retângulo 1">
            <a:extLst>
              <a:ext uri="{FF2B5EF4-FFF2-40B4-BE49-F238E27FC236}">
                <a16:creationId xmlns:a16="http://schemas.microsoft.com/office/drawing/2014/main" id="{4B90AA18-0BBB-4AC6-BA32-3E1F24500AC4}"/>
              </a:ext>
            </a:extLst>
          </p:cNvPr>
          <p:cNvSpPr>
            <a:spLocks noChangeArrowheads="1"/>
          </p:cNvSpPr>
          <p:nvPr/>
        </p:nvSpPr>
        <p:spPr bwMode="auto">
          <a:xfrm>
            <a:off x="2073275" y="2375842"/>
            <a:ext cx="2952750"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pt-BR" altLang="pt-BR" sz="4000" b="1" dirty="0"/>
              <a:t>PREVENÇÃO</a:t>
            </a:r>
          </a:p>
          <a:p>
            <a:pPr algn="ctr" eaLnBrk="1" hangingPunct="1">
              <a:spcBef>
                <a:spcPct val="0"/>
              </a:spcBef>
              <a:buFontTx/>
              <a:buNone/>
            </a:pPr>
            <a:r>
              <a:rPr lang="pt-BR" altLang="pt-BR" dirty="0"/>
              <a:t>+ </a:t>
            </a:r>
          </a:p>
          <a:p>
            <a:pPr algn="ctr" eaLnBrk="1" hangingPunct="1">
              <a:spcBef>
                <a:spcPct val="0"/>
              </a:spcBef>
              <a:buFontTx/>
              <a:buNone/>
            </a:pPr>
            <a:r>
              <a:rPr lang="pt-BR" altLang="pt-BR" dirty="0"/>
              <a:t>PUNIÇÃO</a:t>
            </a:r>
          </a:p>
          <a:p>
            <a:pPr algn="ctr" eaLnBrk="1" hangingPunct="1">
              <a:spcBef>
                <a:spcPct val="0"/>
              </a:spcBef>
              <a:buFontTx/>
              <a:buNone/>
            </a:pPr>
            <a:endParaRPr lang="pt-BR" altLang="pt-BR" dirty="0"/>
          </a:p>
        </p:txBody>
      </p:sp>
      <p:sp>
        <p:nvSpPr>
          <p:cNvPr id="11" name="Retângulo 10">
            <a:extLst>
              <a:ext uri="{FF2B5EF4-FFF2-40B4-BE49-F238E27FC236}">
                <a16:creationId xmlns:a16="http://schemas.microsoft.com/office/drawing/2014/main" id="{CA4824C2-1233-42BE-BAA8-729311DADAD9}"/>
              </a:ext>
            </a:extLst>
          </p:cNvPr>
          <p:cNvSpPr/>
          <p:nvPr/>
        </p:nvSpPr>
        <p:spPr>
          <a:xfrm>
            <a:off x="2073275" y="5189539"/>
            <a:ext cx="8332788" cy="1076325"/>
          </a:xfrm>
          <a:prstGeom prst="rect">
            <a:avLst/>
          </a:prstGeom>
          <a:solidFill>
            <a:schemeClr val="accent1">
              <a:lumMod val="20000"/>
              <a:lumOff val="80000"/>
            </a:schemeClr>
          </a:solidFill>
        </p:spPr>
        <p:txBody>
          <a:bodyPr>
            <a:spAutoFit/>
          </a:bodyPr>
          <a:lstStyle/>
          <a:p>
            <a:pPr algn="ctr">
              <a:defRPr/>
            </a:pPr>
            <a:r>
              <a:rPr lang="pt-BR" sz="3200" b="1" dirty="0">
                <a:latin typeface="Calibri" charset="0"/>
                <a:ea typeface="Calibri" charset="0"/>
                <a:cs typeface="Calibri" charset="0"/>
              </a:rPr>
              <a:t>NEG</a:t>
            </a:r>
            <a:r>
              <a:rPr lang="en-US" sz="3200" b="1" dirty="0">
                <a:latin typeface="Calibri" charset="0"/>
                <a:ea typeface="Calibri" charset="0"/>
                <a:cs typeface="Calibri" charset="0"/>
              </a:rPr>
              <a:t>ÓCIOS MAIS JUSTOS</a:t>
            </a:r>
          </a:p>
          <a:p>
            <a:pPr algn="ctr">
              <a:defRPr/>
            </a:pPr>
            <a:r>
              <a:rPr lang="en-US" sz="3200" b="1" dirty="0">
                <a:latin typeface="Calibri" charset="0"/>
                <a:ea typeface="Calibri" charset="0"/>
                <a:cs typeface="Calibri" charset="0"/>
              </a:rPr>
              <a:t>MELHORES OPORTUNIDADES PARA TODOS</a:t>
            </a:r>
            <a:endParaRPr lang="pt-BR" sz="3200" b="1" dirty="0">
              <a:latin typeface="Calibri" charset="0"/>
              <a:ea typeface="Calibri" charset="0"/>
              <a:cs typeface="Calibri" charset="0"/>
            </a:endParaRPr>
          </a:p>
        </p:txBody>
      </p:sp>
      <p:sp>
        <p:nvSpPr>
          <p:cNvPr id="12" name="Retângulo 4">
            <a:extLst>
              <a:ext uri="{FF2B5EF4-FFF2-40B4-BE49-F238E27FC236}">
                <a16:creationId xmlns:a16="http://schemas.microsoft.com/office/drawing/2014/main" id="{A8F4E5F7-07BC-4DA1-86CF-6E508F0DEAA6}"/>
              </a:ext>
            </a:extLst>
          </p:cNvPr>
          <p:cNvSpPr>
            <a:spLocks noChangeArrowheads="1"/>
          </p:cNvSpPr>
          <p:nvPr/>
        </p:nvSpPr>
        <p:spPr bwMode="auto">
          <a:xfrm>
            <a:off x="7019926" y="2455217"/>
            <a:ext cx="3160713"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pt-BR" altLang="pt-BR" dirty="0"/>
              <a:t>MUDANÇAS NO AMBIENTE EMPRESARIAL</a:t>
            </a:r>
          </a:p>
          <a:p>
            <a:pPr algn="ctr" eaLnBrk="1" hangingPunct="1">
              <a:spcBef>
                <a:spcPct val="0"/>
              </a:spcBef>
              <a:buFontTx/>
              <a:buNone/>
            </a:pPr>
            <a:endParaRPr lang="pt-BR" altLang="pt-BR" dirty="0"/>
          </a:p>
        </p:txBody>
      </p:sp>
      <p:sp>
        <p:nvSpPr>
          <p:cNvPr id="13" name="Seta para a Direita 5">
            <a:extLst>
              <a:ext uri="{FF2B5EF4-FFF2-40B4-BE49-F238E27FC236}">
                <a16:creationId xmlns:a16="http://schemas.microsoft.com/office/drawing/2014/main" id="{6FC6F217-E13C-4140-A7EA-DF6B3B0A7268}"/>
              </a:ext>
            </a:extLst>
          </p:cNvPr>
          <p:cNvSpPr/>
          <p:nvPr/>
        </p:nvSpPr>
        <p:spPr>
          <a:xfrm>
            <a:off x="5422900" y="2952105"/>
            <a:ext cx="927100" cy="71596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14" name="Chave Direita 13">
            <a:extLst>
              <a:ext uri="{FF2B5EF4-FFF2-40B4-BE49-F238E27FC236}">
                <a16:creationId xmlns:a16="http://schemas.microsoft.com/office/drawing/2014/main" id="{DDE9C48D-FF06-4064-A213-3D611D202B5F}"/>
              </a:ext>
            </a:extLst>
          </p:cNvPr>
          <p:cNvSpPr/>
          <p:nvPr/>
        </p:nvSpPr>
        <p:spPr>
          <a:xfrm rot="5400000">
            <a:off x="5615782" y="2070248"/>
            <a:ext cx="965200" cy="4710113"/>
          </a:xfrm>
          <a:prstGeom prst="rightBrace">
            <a:avLst/>
          </a:prstGeom>
          <a:ln w="381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pt-BR"/>
          </a:p>
        </p:txBody>
      </p:sp>
      <p:sp>
        <p:nvSpPr>
          <p:cNvPr id="8" name="Rectangle 1">
            <a:extLst>
              <a:ext uri="{FF2B5EF4-FFF2-40B4-BE49-F238E27FC236}">
                <a16:creationId xmlns:a16="http://schemas.microsoft.com/office/drawing/2014/main" id="{729A51B9-5EAE-45EA-8116-2609F5FD7792}"/>
              </a:ext>
            </a:extLst>
          </p:cNvPr>
          <p:cNvSpPr/>
          <p:nvPr/>
        </p:nvSpPr>
        <p:spPr>
          <a:xfrm>
            <a:off x="1579963" y="884922"/>
            <a:ext cx="9319411" cy="1323439"/>
          </a:xfrm>
          <a:prstGeom prst="rect">
            <a:avLst/>
          </a:prstGeom>
        </p:spPr>
        <p:txBody>
          <a:bodyPr wrap="none">
            <a:spAutoFit/>
          </a:bodyPr>
          <a:lstStyle/>
          <a:p>
            <a:pPr algn="ctr"/>
            <a:r>
              <a:rPr lang="pt-BR" altLang="pt-BR" sz="4000" b="1" spc="68" dirty="0">
                <a:solidFill>
                  <a:schemeClr val="accent5">
                    <a:lumMod val="75000"/>
                  </a:schemeClr>
                </a:solidFill>
                <a:effectLst>
                  <a:outerShdw blurRad="38100" dist="38100" dir="2700000" algn="tl">
                    <a:srgbClr val="000000">
                      <a:alpha val="43137"/>
                    </a:srgbClr>
                  </a:outerShdw>
                </a:effectLst>
                <a:latin typeface="Century Gothic" panose="020B0502020202020204" pitchFamily="34" charset="0"/>
              </a:rPr>
              <a:t>Lei 12.846/2013 </a:t>
            </a:r>
          </a:p>
          <a:p>
            <a:pPr algn="ctr"/>
            <a:r>
              <a:rPr lang="pt-BR" altLang="pt-BR" sz="4000" b="1" spc="68" dirty="0">
                <a:solidFill>
                  <a:schemeClr val="accent5">
                    <a:lumMod val="75000"/>
                  </a:schemeClr>
                </a:solidFill>
                <a:effectLst>
                  <a:outerShdw blurRad="38100" dist="38100" dir="2700000" algn="tl">
                    <a:srgbClr val="000000">
                      <a:alpha val="43137"/>
                    </a:srgbClr>
                  </a:outerShdw>
                </a:effectLst>
                <a:latin typeface="Century Gothic" panose="020B0502020202020204" pitchFamily="34" charset="0"/>
              </a:rPr>
              <a:t>(Anticorrupção ou Empresa Limpa)</a:t>
            </a:r>
            <a:r>
              <a:rPr lang="pt-BR" altLang="pt-BR" sz="4000" b="1" spc="68" dirty="0">
                <a:solidFill>
                  <a:schemeClr val="bg2"/>
                </a:solidFill>
                <a:effectLst>
                  <a:outerShdw blurRad="38100" dist="38100" dir="2700000" algn="tl">
                    <a:srgbClr val="000000">
                      <a:alpha val="43137"/>
                    </a:srgbClr>
                  </a:outerShdw>
                </a:effectLst>
                <a:latin typeface="Century Gothic" panose="020B0502020202020204" pitchFamily="34" charset="0"/>
              </a:rPr>
              <a:t> </a:t>
            </a:r>
            <a:endParaRPr lang="pt-BR" sz="6000" b="1" spc="68" dirty="0">
              <a:solidFill>
                <a:schemeClr val="bg2"/>
              </a:solidFill>
              <a:effectLst>
                <a:outerShdw blurRad="38100" dist="38100" dir="2700000" algn="tl">
                  <a:srgbClr val="000000">
                    <a:alpha val="43137"/>
                  </a:srgbClr>
                </a:outerShdw>
              </a:effectLst>
              <a:latin typeface="Century Gothic" panose="020B0502020202020204" pitchFamily="34" charset="0"/>
            </a:endParaRPr>
          </a:p>
        </p:txBody>
      </p:sp>
    </p:spTree>
    <p:extLst>
      <p:ext uri="{BB962C8B-B14F-4D97-AF65-F5344CB8AC3E}">
        <p14:creationId xmlns:p14="http://schemas.microsoft.com/office/powerpoint/2010/main" val="1422241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ipse 1"/>
          <p:cNvSpPr/>
          <p:nvPr/>
        </p:nvSpPr>
        <p:spPr>
          <a:xfrm>
            <a:off x="7038863" y="921164"/>
            <a:ext cx="3610895" cy="145053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a:solidFill>
                  <a:schemeClr val="tx1"/>
                </a:solidFill>
                <a:latin typeface="Arial Black" panose="020B0A04020102020204" pitchFamily="34" charset="0"/>
              </a:rPr>
              <a:t>INTEGRIDADE</a:t>
            </a:r>
            <a:endParaRPr lang="pt-BR" b="1" dirty="0">
              <a:solidFill>
                <a:schemeClr val="tx1"/>
              </a:solidFill>
              <a:latin typeface="Arial Black" panose="020B0A04020102020204" pitchFamily="34" charset="0"/>
            </a:endParaRPr>
          </a:p>
        </p:txBody>
      </p:sp>
      <p:sp>
        <p:nvSpPr>
          <p:cNvPr id="4" name="CaixaDeTexto 3"/>
          <p:cNvSpPr txBox="1"/>
          <p:nvPr/>
        </p:nvSpPr>
        <p:spPr>
          <a:xfrm>
            <a:off x="6096001" y="6858000"/>
            <a:ext cx="184731" cy="369332"/>
          </a:xfrm>
          <a:prstGeom prst="rect">
            <a:avLst/>
          </a:prstGeom>
          <a:noFill/>
        </p:spPr>
        <p:txBody>
          <a:bodyPr wrap="none" rtlCol="0">
            <a:spAutoFit/>
          </a:bodyPr>
          <a:lstStyle/>
          <a:p>
            <a:endParaRPr lang="pt-BR"/>
          </a:p>
        </p:txBody>
      </p:sp>
      <p:sp>
        <p:nvSpPr>
          <p:cNvPr id="7" name="CaixaDeTexto 6"/>
          <p:cNvSpPr txBox="1"/>
          <p:nvPr/>
        </p:nvSpPr>
        <p:spPr>
          <a:xfrm>
            <a:off x="1047867" y="2721434"/>
            <a:ext cx="4712858" cy="3954929"/>
          </a:xfrm>
          <a:prstGeom prst="rect">
            <a:avLst/>
          </a:prstGeom>
          <a:noFill/>
        </p:spPr>
        <p:txBody>
          <a:bodyPr wrap="square" rtlCol="0">
            <a:spAutoFit/>
          </a:bodyPr>
          <a:lstStyle/>
          <a:p>
            <a:pPr algn="ctr">
              <a:spcBef>
                <a:spcPts val="500"/>
              </a:spcBef>
            </a:pPr>
            <a:r>
              <a:rPr lang="pt-BR" sz="2400" b="1" dirty="0">
                <a:solidFill>
                  <a:srgbClr val="FF0000"/>
                </a:solidFill>
                <a:latin typeface="Calibri" pitchFamily="34" charset="0"/>
              </a:rPr>
              <a:t>Assegurar adesão a normas</a:t>
            </a:r>
          </a:p>
          <a:p>
            <a:pPr marL="342900" indent="-342900" algn="just">
              <a:spcBef>
                <a:spcPts val="500"/>
              </a:spcBef>
              <a:buFontTx/>
              <a:buChar char="-"/>
            </a:pPr>
            <a:endParaRPr lang="pt-BR" sz="2400" b="1" dirty="0">
              <a:latin typeface="Calibri" pitchFamily="34" charset="0"/>
            </a:endParaRPr>
          </a:p>
          <a:p>
            <a:pPr marL="342900" indent="-342900" algn="just">
              <a:spcBef>
                <a:spcPts val="500"/>
              </a:spcBef>
              <a:buFontTx/>
              <a:buChar char="-"/>
            </a:pPr>
            <a:r>
              <a:rPr lang="pt-BR" sz="2400" b="1" dirty="0">
                <a:latin typeface="Calibri" pitchFamily="34" charset="0"/>
              </a:rPr>
              <a:t>Programa de conformidade contratual (inclusive terceiros)</a:t>
            </a:r>
          </a:p>
          <a:p>
            <a:pPr marL="342900" indent="-342900" algn="just">
              <a:spcBef>
                <a:spcPts val="500"/>
              </a:spcBef>
              <a:buFontTx/>
              <a:buChar char="-"/>
            </a:pPr>
            <a:r>
              <a:rPr lang="pt-BR" sz="2400" b="1" dirty="0">
                <a:latin typeface="Calibri" pitchFamily="34" charset="0"/>
              </a:rPr>
              <a:t>Canal de denúncias.</a:t>
            </a:r>
          </a:p>
          <a:p>
            <a:pPr marL="342900" indent="-342900" algn="just">
              <a:spcBef>
                <a:spcPts val="500"/>
              </a:spcBef>
              <a:buFontTx/>
              <a:buChar char="-"/>
            </a:pPr>
            <a:r>
              <a:rPr lang="pt-BR" sz="2400" b="1" dirty="0">
                <a:latin typeface="Calibri" pitchFamily="34" charset="0"/>
              </a:rPr>
              <a:t>Verificações continuas (auditoria interna).</a:t>
            </a:r>
          </a:p>
          <a:p>
            <a:pPr marL="342900" indent="-342900" algn="just">
              <a:spcBef>
                <a:spcPts val="500"/>
              </a:spcBef>
              <a:buFontTx/>
              <a:buChar char="-"/>
            </a:pPr>
            <a:endParaRPr lang="pt-BR" sz="2000" b="1" dirty="0">
              <a:latin typeface="Calibri" pitchFamily="34" charset="0"/>
            </a:endParaRPr>
          </a:p>
          <a:p>
            <a:pPr algn="just">
              <a:spcBef>
                <a:spcPts val="500"/>
              </a:spcBef>
            </a:pPr>
            <a:endParaRPr lang="pt-BR" sz="2000" dirty="0">
              <a:latin typeface="Calibri" pitchFamily="34" charset="0"/>
            </a:endParaRPr>
          </a:p>
          <a:p>
            <a:endParaRPr lang="pt-BR" dirty="0"/>
          </a:p>
        </p:txBody>
      </p:sp>
      <p:sp>
        <p:nvSpPr>
          <p:cNvPr id="8" name="CaixaDeTexto 7"/>
          <p:cNvSpPr txBox="1"/>
          <p:nvPr/>
        </p:nvSpPr>
        <p:spPr>
          <a:xfrm>
            <a:off x="6723581" y="2442615"/>
            <a:ext cx="4712858" cy="3303468"/>
          </a:xfrm>
          <a:prstGeom prst="rect">
            <a:avLst/>
          </a:prstGeom>
          <a:noFill/>
        </p:spPr>
        <p:txBody>
          <a:bodyPr wrap="square" rtlCol="0">
            <a:spAutoFit/>
          </a:bodyPr>
          <a:lstStyle/>
          <a:p>
            <a:pPr algn="ctr">
              <a:spcBef>
                <a:spcPts val="500"/>
              </a:spcBef>
              <a:defRPr sz="1800"/>
            </a:pPr>
            <a:r>
              <a:rPr lang="pt-BR" sz="2400" b="1" dirty="0">
                <a:solidFill>
                  <a:srgbClr val="FF0000"/>
                </a:solidFill>
                <a:latin typeface="Calibri" pitchFamily="34" charset="0"/>
              </a:rPr>
              <a:t>Instituir e </a:t>
            </a:r>
            <a:r>
              <a:rPr lang="pt-BR" sz="3200" b="1" u="sng" dirty="0">
                <a:solidFill>
                  <a:srgbClr val="FF0000"/>
                </a:solidFill>
                <a:latin typeface="Calibri" pitchFamily="34" charset="0"/>
              </a:rPr>
              <a:t>manter</a:t>
            </a:r>
            <a:r>
              <a:rPr lang="pt-BR" sz="3200" b="1" dirty="0">
                <a:solidFill>
                  <a:srgbClr val="FF0000"/>
                </a:solidFill>
                <a:latin typeface="Calibri" pitchFamily="34" charset="0"/>
              </a:rPr>
              <a:t> </a:t>
            </a:r>
            <a:r>
              <a:rPr lang="pt-BR" sz="2400" b="1" dirty="0">
                <a:solidFill>
                  <a:srgbClr val="FF0000"/>
                </a:solidFill>
                <a:latin typeface="Calibri" pitchFamily="34" charset="0"/>
              </a:rPr>
              <a:t>padrão comportamental</a:t>
            </a:r>
          </a:p>
          <a:p>
            <a:pPr marL="342900" indent="-342900" algn="just">
              <a:spcBef>
                <a:spcPts val="500"/>
              </a:spcBef>
              <a:buFontTx/>
              <a:buChar char="-"/>
              <a:defRPr sz="1800"/>
            </a:pPr>
            <a:r>
              <a:rPr lang="pt-BR" sz="2800" b="1" u="sng" dirty="0">
                <a:latin typeface="Calibri" pitchFamily="34" charset="0"/>
              </a:rPr>
              <a:t>Lideranças</a:t>
            </a:r>
            <a:r>
              <a:rPr lang="pt-BR" sz="2000" b="1" dirty="0">
                <a:latin typeface="Calibri" pitchFamily="34" charset="0"/>
              </a:rPr>
              <a:t> comprometidas com a </a:t>
            </a:r>
            <a:r>
              <a:rPr lang="pt-BR" sz="2800" b="1" u="sng" dirty="0">
                <a:latin typeface="Calibri" pitchFamily="34" charset="0"/>
              </a:rPr>
              <a:t>ética</a:t>
            </a:r>
            <a:r>
              <a:rPr lang="pt-BR" sz="1400" b="1" dirty="0">
                <a:latin typeface="Calibri" pitchFamily="34" charset="0"/>
              </a:rPr>
              <a:t>.</a:t>
            </a:r>
          </a:p>
          <a:p>
            <a:pPr marL="342900" indent="-342900" algn="just">
              <a:spcBef>
                <a:spcPts val="500"/>
              </a:spcBef>
              <a:buFontTx/>
              <a:buChar char="-"/>
              <a:defRPr sz="1800"/>
            </a:pPr>
            <a:r>
              <a:rPr lang="pt-BR" sz="2000" b="1" dirty="0">
                <a:latin typeface="Calibri" pitchFamily="34" charset="0"/>
              </a:rPr>
              <a:t>Supervisão / Avaliação do ambiente interno.</a:t>
            </a:r>
          </a:p>
          <a:p>
            <a:pPr marL="342900" indent="-342900" algn="just">
              <a:spcBef>
                <a:spcPts val="500"/>
              </a:spcBef>
              <a:buFontTx/>
              <a:buChar char="-"/>
              <a:defRPr sz="1800"/>
            </a:pPr>
            <a:r>
              <a:rPr lang="pt-BR" sz="2000" b="1" dirty="0">
                <a:latin typeface="Calibri" pitchFamily="34" charset="0"/>
              </a:rPr>
              <a:t>Códigos de ética e conduta.</a:t>
            </a:r>
          </a:p>
          <a:p>
            <a:pPr marL="342900" indent="-342900" algn="just">
              <a:spcBef>
                <a:spcPts val="500"/>
              </a:spcBef>
              <a:buFontTx/>
              <a:buChar char="-"/>
              <a:defRPr sz="1800"/>
            </a:pPr>
            <a:r>
              <a:rPr lang="pt-BR" sz="2000" b="1" dirty="0">
                <a:latin typeface="Calibri" pitchFamily="34" charset="0"/>
              </a:rPr>
              <a:t>Programas de treinamento.</a:t>
            </a:r>
            <a:endParaRPr lang="pt-BR" sz="1600" dirty="0"/>
          </a:p>
        </p:txBody>
      </p:sp>
      <p:sp>
        <p:nvSpPr>
          <p:cNvPr id="9" name="Shape 22"/>
          <p:cNvSpPr/>
          <p:nvPr/>
        </p:nvSpPr>
        <p:spPr>
          <a:xfrm>
            <a:off x="5760725" y="1304468"/>
            <a:ext cx="520007" cy="42460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lvl1pPr>
              <a:spcBef>
                <a:spcPts val="500"/>
              </a:spcBef>
              <a:defRPr sz="2400" b="1"/>
            </a:lvl1pPr>
          </a:lstStyle>
          <a:p>
            <a:pPr lvl="0" algn="ctr">
              <a:defRPr sz="1800" b="0"/>
            </a:pPr>
            <a:r>
              <a:rPr dirty="0"/>
              <a:t>X</a:t>
            </a:r>
          </a:p>
        </p:txBody>
      </p:sp>
      <p:sp>
        <p:nvSpPr>
          <p:cNvPr id="10" name="Elipse 9">
            <a:extLst>
              <a:ext uri="{FF2B5EF4-FFF2-40B4-BE49-F238E27FC236}">
                <a16:creationId xmlns:a16="http://schemas.microsoft.com/office/drawing/2014/main" id="{B9681E4B-EA72-4E1D-B8FC-5347147AA89D}"/>
              </a:ext>
            </a:extLst>
          </p:cNvPr>
          <p:cNvSpPr/>
          <p:nvPr/>
        </p:nvSpPr>
        <p:spPr>
          <a:xfrm>
            <a:off x="1391698" y="930238"/>
            <a:ext cx="3610896" cy="1609559"/>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Black" panose="020B0A04020102020204" pitchFamily="34" charset="0"/>
              </a:rPr>
              <a:t>COMPLIANCE / CONFORMIDADE</a:t>
            </a:r>
          </a:p>
        </p:txBody>
      </p:sp>
    </p:spTree>
    <p:extLst>
      <p:ext uri="{BB962C8B-B14F-4D97-AF65-F5344CB8AC3E}">
        <p14:creationId xmlns:p14="http://schemas.microsoft.com/office/powerpoint/2010/main" val="1192085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971EC427-C4F9-4CA4-8987-F28ED59ABAB6}"/>
              </a:ext>
            </a:extLst>
          </p:cNvPr>
          <p:cNvSpPr/>
          <p:nvPr/>
        </p:nvSpPr>
        <p:spPr>
          <a:xfrm>
            <a:off x="270457" y="1250472"/>
            <a:ext cx="6832410" cy="5584734"/>
          </a:xfrm>
          <a:prstGeom prst="rect">
            <a:avLst/>
          </a:prstGeom>
        </p:spPr>
        <p:txBody>
          <a:bodyPr wrap="square">
            <a:spAutoFit/>
          </a:bodyPr>
          <a:lstStyle/>
          <a:p>
            <a:pPr>
              <a:lnSpc>
                <a:spcPct val="150000"/>
              </a:lnSpc>
            </a:pPr>
            <a:r>
              <a:rPr lang="pt-BR" sz="1600" b="1" dirty="0">
                <a:highlight>
                  <a:srgbClr val="FF6600"/>
                </a:highlight>
              </a:rPr>
              <a:t>I.               COMPROMETIMENTO DA ALTA DIREÇÃO</a:t>
            </a:r>
          </a:p>
          <a:p>
            <a:pPr>
              <a:lnSpc>
                <a:spcPct val="150000"/>
              </a:lnSpc>
              <a:defRPr/>
            </a:pPr>
            <a:r>
              <a:rPr lang="pt-BR" sz="1600" b="1" dirty="0">
                <a:highlight>
                  <a:srgbClr val="00FFFF"/>
                </a:highlight>
              </a:rPr>
              <a:t>II / III.       PADRÕES DE CONDUTA, POLÍTICAS E CONTROLES </a:t>
            </a:r>
          </a:p>
          <a:p>
            <a:pPr>
              <a:lnSpc>
                <a:spcPct val="150000"/>
              </a:lnSpc>
              <a:defRPr/>
            </a:pPr>
            <a:r>
              <a:rPr lang="pt-BR" sz="1600" b="1" dirty="0">
                <a:highlight>
                  <a:srgbClr val="00FFFF"/>
                </a:highlight>
              </a:rPr>
              <a:t>                  PARA GARANTIR A INTEGRIDADE</a:t>
            </a:r>
          </a:p>
          <a:p>
            <a:pPr>
              <a:lnSpc>
                <a:spcPct val="150000"/>
              </a:lnSpc>
              <a:defRPr/>
            </a:pPr>
            <a:r>
              <a:rPr lang="pt-BR" sz="1600" b="1" dirty="0">
                <a:highlight>
                  <a:srgbClr val="00FFFF"/>
                </a:highlight>
              </a:rPr>
              <a:t>IV.             TREINAMENTO E COMUNICAÇÃO</a:t>
            </a:r>
          </a:p>
          <a:p>
            <a:pPr>
              <a:lnSpc>
                <a:spcPct val="150000"/>
              </a:lnSpc>
              <a:defRPr/>
            </a:pPr>
            <a:r>
              <a:rPr lang="pt-BR" sz="1600" b="1" dirty="0">
                <a:highlight>
                  <a:srgbClr val="CC0000"/>
                </a:highlight>
              </a:rPr>
              <a:t>V.              ANÁLISE PERIÓDICA DE RISCOS</a:t>
            </a:r>
          </a:p>
          <a:p>
            <a:pPr>
              <a:lnSpc>
                <a:spcPct val="150000"/>
              </a:lnSpc>
              <a:defRPr/>
            </a:pPr>
            <a:r>
              <a:rPr lang="pt-BR" sz="1600" b="1" dirty="0">
                <a:highlight>
                  <a:srgbClr val="00FFFF"/>
                </a:highlight>
              </a:rPr>
              <a:t>VI / VII.    REGISTROS CONTÁBEIS E CONTROLES</a:t>
            </a:r>
          </a:p>
          <a:p>
            <a:pPr>
              <a:lnSpc>
                <a:spcPct val="150000"/>
              </a:lnSpc>
              <a:defRPr/>
            </a:pPr>
            <a:r>
              <a:rPr lang="pt-BR" sz="1600" b="1" dirty="0">
                <a:highlight>
                  <a:srgbClr val="00FFFF"/>
                </a:highlight>
              </a:rPr>
              <a:t>VIII.          PROCEDIMENTOS DE PREVENÇÃO E CONTROLE </a:t>
            </a:r>
          </a:p>
          <a:p>
            <a:pPr>
              <a:lnSpc>
                <a:spcPct val="150000"/>
              </a:lnSpc>
              <a:defRPr/>
            </a:pPr>
            <a:r>
              <a:rPr lang="pt-BR" sz="1600" b="1" dirty="0">
                <a:highlight>
                  <a:srgbClr val="FF9999"/>
                </a:highlight>
              </a:rPr>
              <a:t>IX.             INSTÂNCIA RESPONSÁVEL PELA APLICAÇÃO DO </a:t>
            </a:r>
          </a:p>
          <a:p>
            <a:pPr>
              <a:lnSpc>
                <a:spcPct val="150000"/>
              </a:lnSpc>
              <a:defRPr/>
            </a:pPr>
            <a:r>
              <a:rPr lang="pt-BR" sz="1600" b="1" dirty="0">
                <a:highlight>
                  <a:srgbClr val="FF9999"/>
                </a:highlight>
              </a:rPr>
              <a:t>                 PROGRAMA / FISCALIZAÇÃO DE SEU CUMPRIMENTO</a:t>
            </a:r>
          </a:p>
          <a:p>
            <a:pPr>
              <a:lnSpc>
                <a:spcPct val="150000"/>
              </a:lnSpc>
              <a:defRPr/>
            </a:pPr>
            <a:r>
              <a:rPr lang="pt-BR" sz="1600" b="1" dirty="0">
                <a:solidFill>
                  <a:srgbClr val="FFFF00"/>
                </a:solidFill>
                <a:highlight>
                  <a:srgbClr val="00FFFF"/>
                </a:highlight>
              </a:rPr>
              <a:t>X / XI.      CANAIS DE DENÚNCIA E MEDIDAS DISCIPLINARES</a:t>
            </a:r>
          </a:p>
          <a:p>
            <a:pPr>
              <a:lnSpc>
                <a:spcPct val="150000"/>
              </a:lnSpc>
              <a:defRPr/>
            </a:pPr>
            <a:r>
              <a:rPr lang="pt-BR" sz="1600" b="1" dirty="0">
                <a:solidFill>
                  <a:srgbClr val="FFFF00"/>
                </a:solidFill>
                <a:highlight>
                  <a:srgbClr val="00FFFF"/>
                </a:highlight>
              </a:rPr>
              <a:t>XII.           REMEDIAÇÃO</a:t>
            </a:r>
          </a:p>
          <a:p>
            <a:pPr>
              <a:lnSpc>
                <a:spcPct val="150000"/>
              </a:lnSpc>
              <a:defRPr/>
            </a:pPr>
            <a:r>
              <a:rPr lang="pt-BR" sz="1600" b="1" dirty="0">
                <a:highlight>
                  <a:srgbClr val="00FFFF"/>
                </a:highlight>
              </a:rPr>
              <a:t>XIII.          DILIGÊNCIA PARA CONTRATAÇÃO DE TERCEIROS</a:t>
            </a:r>
          </a:p>
          <a:p>
            <a:pPr>
              <a:lnSpc>
                <a:spcPct val="150000"/>
              </a:lnSpc>
              <a:defRPr/>
            </a:pPr>
            <a:r>
              <a:rPr lang="pt-BR" sz="1600" b="1" dirty="0">
                <a:highlight>
                  <a:srgbClr val="00FFFF"/>
                </a:highlight>
              </a:rPr>
              <a:t>XIV.          DILIGÊNCIA EM PROCESSO DE FUSÕES, AQUISIÇÕES E</a:t>
            </a:r>
          </a:p>
          <a:p>
            <a:pPr>
              <a:lnSpc>
                <a:spcPct val="150000"/>
              </a:lnSpc>
              <a:defRPr/>
            </a:pPr>
            <a:r>
              <a:rPr lang="pt-BR" sz="1600" b="1" dirty="0">
                <a:highlight>
                  <a:srgbClr val="00FFFF"/>
                </a:highlight>
              </a:rPr>
              <a:t>                 REESTRUTURAÇÕES SOCIETÁRIAS </a:t>
            </a:r>
          </a:p>
          <a:p>
            <a:pPr>
              <a:lnSpc>
                <a:spcPct val="150000"/>
              </a:lnSpc>
              <a:defRPr/>
            </a:pPr>
            <a:r>
              <a:rPr lang="pt-BR" sz="1600" b="1" dirty="0">
                <a:highlight>
                  <a:srgbClr val="808080"/>
                </a:highlight>
              </a:rPr>
              <a:t>XV.           MONITORAMENTO</a:t>
            </a:r>
          </a:p>
        </p:txBody>
      </p:sp>
      <p:graphicFrame>
        <p:nvGraphicFramePr>
          <p:cNvPr id="4" name="Diagrama 3">
            <a:extLst>
              <a:ext uri="{FF2B5EF4-FFF2-40B4-BE49-F238E27FC236}">
                <a16:creationId xmlns:a16="http://schemas.microsoft.com/office/drawing/2014/main" id="{4DA33BA2-9C03-4CE5-8727-5D9C3FD37B7B}"/>
              </a:ext>
            </a:extLst>
          </p:cNvPr>
          <p:cNvGraphicFramePr/>
          <p:nvPr>
            <p:extLst>
              <p:ext uri="{D42A27DB-BD31-4B8C-83A1-F6EECF244321}">
                <p14:modId xmlns:p14="http://schemas.microsoft.com/office/powerpoint/2010/main" val="3512511153"/>
              </p:ext>
            </p:extLst>
          </p:nvPr>
        </p:nvGraphicFramePr>
        <p:xfrm>
          <a:off x="6698883" y="1844662"/>
          <a:ext cx="4962936" cy="47686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ubtítulo 6">
            <a:extLst>
              <a:ext uri="{FF2B5EF4-FFF2-40B4-BE49-F238E27FC236}">
                <a16:creationId xmlns:a16="http://schemas.microsoft.com/office/drawing/2014/main" id="{5DDC7918-69FE-44B6-811B-82E3B1E7C989}"/>
              </a:ext>
            </a:extLst>
          </p:cNvPr>
          <p:cNvSpPr txBox="1">
            <a:spLocks/>
          </p:cNvSpPr>
          <p:nvPr/>
        </p:nvSpPr>
        <p:spPr>
          <a:xfrm>
            <a:off x="6485447" y="656279"/>
            <a:ext cx="5389808" cy="1188383"/>
          </a:xfrm>
        </p:spPr>
        <p:txBody>
          <a:bodyPr wrap="square"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pt-BR" sz="2400" b="1" dirty="0">
                <a:solidFill>
                  <a:schemeClr val="accent5">
                    <a:lumMod val="75000"/>
                  </a:schemeClr>
                </a:solidFill>
                <a:latin typeface="Century Gothic" panose="020B0502020202020204" pitchFamily="34" charset="0"/>
                <a:ea typeface="+mn-ea"/>
                <a:cs typeface="+mn-cs"/>
              </a:rPr>
              <a:t>DECRETO 8.420/2015 </a:t>
            </a:r>
          </a:p>
          <a:p>
            <a:pPr algn="ctr"/>
            <a:r>
              <a:rPr lang="pt-BR" sz="2400" b="1" dirty="0" err="1">
                <a:solidFill>
                  <a:schemeClr val="accent5">
                    <a:lumMod val="75000"/>
                  </a:schemeClr>
                </a:solidFill>
                <a:latin typeface="Century Gothic" panose="020B0502020202020204" pitchFamily="34" charset="0"/>
                <a:ea typeface="+mn-ea"/>
                <a:cs typeface="+mn-cs"/>
              </a:rPr>
              <a:t>Parametros</a:t>
            </a:r>
            <a:r>
              <a:rPr lang="pt-BR" sz="2400" b="1" dirty="0">
                <a:solidFill>
                  <a:schemeClr val="accent5">
                    <a:lumMod val="75000"/>
                  </a:schemeClr>
                </a:solidFill>
                <a:latin typeface="Century Gothic" panose="020B0502020202020204" pitchFamily="34" charset="0"/>
                <a:ea typeface="+mn-ea"/>
                <a:cs typeface="+mn-cs"/>
              </a:rPr>
              <a:t> de avaliação um PI</a:t>
            </a:r>
          </a:p>
        </p:txBody>
      </p:sp>
    </p:spTree>
    <p:extLst>
      <p:ext uri="{BB962C8B-B14F-4D97-AF65-F5344CB8AC3E}">
        <p14:creationId xmlns:p14="http://schemas.microsoft.com/office/powerpoint/2010/main" val="97130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118B7903-77EC-4356-BE54-7C69B6C2ABE6}"/>
              </a:ext>
            </a:extLst>
          </p:cNvPr>
          <p:cNvSpPr/>
          <p:nvPr/>
        </p:nvSpPr>
        <p:spPr>
          <a:xfrm>
            <a:off x="3294399" y="4275786"/>
            <a:ext cx="8180669" cy="167115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defRPr/>
            </a:pPr>
            <a:r>
              <a:rPr lang="pt-BR" altLang="pt-BR" sz="2800" dirty="0">
                <a:solidFill>
                  <a:srgbClr val="FFFF00"/>
                </a:solidFill>
                <a:cs typeface="Arial" charset="0"/>
              </a:rPr>
              <a:t>a ocorrência de </a:t>
            </a:r>
          </a:p>
          <a:p>
            <a:pPr algn="ctr">
              <a:defRPr/>
            </a:pPr>
            <a:r>
              <a:rPr lang="pt-BR" altLang="pt-BR" sz="2800" b="1" dirty="0">
                <a:solidFill>
                  <a:srgbClr val="FFFF00"/>
                </a:solidFill>
                <a:cs typeface="Arial" charset="0"/>
              </a:rPr>
              <a:t>desvios éticos e morais, </a:t>
            </a:r>
          </a:p>
          <a:p>
            <a:pPr algn="ctr">
              <a:defRPr/>
            </a:pPr>
            <a:r>
              <a:rPr lang="pt-BR" altLang="pt-BR" sz="2800" b="1" dirty="0">
                <a:solidFill>
                  <a:srgbClr val="FFFF00"/>
                </a:solidFill>
                <a:cs typeface="Arial" charset="0"/>
              </a:rPr>
              <a:t>irregularidades, fraudes e corrupção</a:t>
            </a:r>
            <a:r>
              <a:rPr lang="pt-BR" altLang="pt-BR" sz="2800" dirty="0">
                <a:solidFill>
                  <a:srgbClr val="FFFF00"/>
                </a:solidFill>
                <a:cs typeface="Arial" charset="0"/>
              </a:rPr>
              <a:t>.</a:t>
            </a:r>
            <a:r>
              <a:rPr lang="pt-BR" altLang="pt-BR" sz="2800" dirty="0">
                <a:solidFill>
                  <a:schemeClr val="bg1"/>
                </a:solidFill>
                <a:cs typeface="Arial" charset="0"/>
              </a:rPr>
              <a:t>	</a:t>
            </a:r>
          </a:p>
        </p:txBody>
      </p:sp>
      <p:sp>
        <p:nvSpPr>
          <p:cNvPr id="4" name="Retângulo 3">
            <a:extLst>
              <a:ext uri="{FF2B5EF4-FFF2-40B4-BE49-F238E27FC236}">
                <a16:creationId xmlns:a16="http://schemas.microsoft.com/office/drawing/2014/main" id="{7CBE6BF6-A374-4EED-B382-0E8F497C0478}"/>
              </a:ext>
            </a:extLst>
          </p:cNvPr>
          <p:cNvSpPr/>
          <p:nvPr/>
        </p:nvSpPr>
        <p:spPr>
          <a:xfrm>
            <a:off x="3294399" y="3567661"/>
            <a:ext cx="8180669" cy="72051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pt-BR" altLang="pt-BR" sz="3200" b="1" dirty="0">
                <a:solidFill>
                  <a:schemeClr val="accent6">
                    <a:lumMod val="75000"/>
                  </a:schemeClr>
                </a:solidFill>
                <a:cs typeface="Arial" charset="0"/>
              </a:rPr>
              <a:t>prevenir</a:t>
            </a:r>
            <a:r>
              <a:rPr lang="pt-BR" altLang="pt-BR" b="1" dirty="0">
                <a:solidFill>
                  <a:schemeClr val="accent6">
                    <a:lumMod val="75000"/>
                  </a:schemeClr>
                </a:solidFill>
                <a:cs typeface="Arial" charset="0"/>
              </a:rPr>
              <a:t>, detectar e interromper</a:t>
            </a:r>
            <a:endParaRPr lang="pt-BR" dirty="0">
              <a:solidFill>
                <a:schemeClr val="accent6">
                  <a:lumMod val="75000"/>
                </a:schemeClr>
              </a:solidFill>
            </a:endParaRPr>
          </a:p>
        </p:txBody>
      </p:sp>
      <p:sp>
        <p:nvSpPr>
          <p:cNvPr id="3" name="Retângulo 2">
            <a:extLst>
              <a:ext uri="{FF2B5EF4-FFF2-40B4-BE49-F238E27FC236}">
                <a16:creationId xmlns:a16="http://schemas.microsoft.com/office/drawing/2014/main" id="{0E358432-7D12-4C42-9A0B-B32DC6E24EC8}"/>
              </a:ext>
            </a:extLst>
          </p:cNvPr>
          <p:cNvSpPr/>
          <p:nvPr/>
        </p:nvSpPr>
        <p:spPr>
          <a:xfrm>
            <a:off x="3294401" y="1756818"/>
            <a:ext cx="8180669" cy="1810843"/>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a:defRPr/>
            </a:pPr>
            <a:r>
              <a:rPr lang="pt-BR" altLang="pt-BR" sz="2800" dirty="0">
                <a:solidFill>
                  <a:schemeClr val="accent2"/>
                </a:solidFill>
                <a:cs typeface="Arial" charset="0"/>
              </a:rPr>
              <a:t>Conjunto de medidas de integridade </a:t>
            </a:r>
          </a:p>
          <a:p>
            <a:pPr algn="ctr">
              <a:defRPr/>
            </a:pPr>
            <a:r>
              <a:rPr lang="pt-BR" altLang="pt-BR" sz="2800" dirty="0">
                <a:solidFill>
                  <a:schemeClr val="accent2"/>
                </a:solidFill>
                <a:cs typeface="Arial" charset="0"/>
              </a:rPr>
              <a:t>(</a:t>
            </a:r>
            <a:r>
              <a:rPr lang="pt-BR" altLang="pt-BR" sz="2800" b="1" u="sng" dirty="0">
                <a:solidFill>
                  <a:schemeClr val="accent2"/>
                </a:solidFill>
                <a:cs typeface="Arial" charset="0"/>
              </a:rPr>
              <a:t>valores, regras, procedimentos</a:t>
            </a:r>
            <a:r>
              <a:rPr lang="pt-BR" altLang="pt-BR" sz="2800" dirty="0">
                <a:solidFill>
                  <a:schemeClr val="accent2"/>
                </a:solidFill>
                <a:cs typeface="Arial" charset="0"/>
              </a:rPr>
              <a:t>), </a:t>
            </a:r>
          </a:p>
          <a:p>
            <a:pPr algn="ctr">
              <a:defRPr/>
            </a:pPr>
            <a:r>
              <a:rPr lang="pt-BR" altLang="pt-BR" sz="2800" dirty="0">
                <a:solidFill>
                  <a:schemeClr val="accent2"/>
                </a:solidFill>
                <a:cs typeface="Arial" charset="0"/>
              </a:rPr>
              <a:t>adotado por uma instituição com objetivo de </a:t>
            </a:r>
          </a:p>
          <a:p>
            <a:pPr algn="ctr"/>
            <a:endParaRPr lang="pt-BR" dirty="0">
              <a:solidFill>
                <a:schemeClr val="bg1"/>
              </a:solidFill>
            </a:endParaRPr>
          </a:p>
        </p:txBody>
      </p:sp>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0" y="4140200"/>
            <a:ext cx="8534400" cy="1506538"/>
          </a:xfrm>
        </p:spPr>
        <p:txBody>
          <a:bodyPr>
            <a:normAutofit fontScale="90000"/>
          </a:bodyPr>
          <a:lstStyle/>
          <a:p>
            <a:br>
              <a:rPr lang="pt-BR" dirty="0">
                <a:solidFill>
                  <a:schemeClr val="bg1"/>
                </a:solidFill>
              </a:rPr>
            </a:br>
            <a:br>
              <a:rPr lang="pt-BR" dirty="0">
                <a:solidFill>
                  <a:schemeClr val="bg1"/>
                </a:solidFill>
              </a:rPr>
            </a:br>
            <a:r>
              <a:rPr lang="pt-BR" dirty="0">
                <a:solidFill>
                  <a:schemeClr val="bg1"/>
                </a:solidFill>
              </a:rPr>
              <a:t>   </a:t>
            </a:r>
            <a:endParaRPr lang="pt-BR" b="1" dirty="0">
              <a:solidFill>
                <a:schemeClr val="bg1"/>
              </a:solidFill>
            </a:endParaRPr>
          </a:p>
        </p:txBody>
      </p:sp>
      <p:sp>
        <p:nvSpPr>
          <p:cNvPr id="2" name="Retângulo 1">
            <a:extLst>
              <a:ext uri="{FF2B5EF4-FFF2-40B4-BE49-F238E27FC236}">
                <a16:creationId xmlns:a16="http://schemas.microsoft.com/office/drawing/2014/main" id="{21C63C6F-8E51-4CD3-B537-503ACFCDB3E5}"/>
              </a:ext>
            </a:extLst>
          </p:cNvPr>
          <p:cNvSpPr/>
          <p:nvPr/>
        </p:nvSpPr>
        <p:spPr>
          <a:xfrm>
            <a:off x="1142320" y="745354"/>
            <a:ext cx="10113794" cy="769441"/>
          </a:xfrm>
          <a:prstGeom prst="rect">
            <a:avLst/>
          </a:prstGeom>
        </p:spPr>
        <p:txBody>
          <a:bodyPr wrap="none">
            <a:spAutoFit/>
          </a:bodyPr>
          <a:lstStyle/>
          <a:p>
            <a:r>
              <a:rPr lang="pt-BR" sz="4400" b="1" spc="68" dirty="0">
                <a:effectLst>
                  <a:outerShdw blurRad="38100" dist="38100" dir="2700000" algn="tl">
                    <a:srgbClr val="000000">
                      <a:alpha val="43137"/>
                    </a:srgbClr>
                  </a:outerShdw>
                </a:effectLst>
                <a:latin typeface="Century Gothic" panose="020B0502020202020204" pitchFamily="34" charset="0"/>
              </a:rPr>
              <a:t>Programa da Integridade - Resumo</a:t>
            </a:r>
          </a:p>
        </p:txBody>
      </p:sp>
      <p:sp>
        <p:nvSpPr>
          <p:cNvPr id="8" name="Seta: para a Direita 7">
            <a:extLst>
              <a:ext uri="{FF2B5EF4-FFF2-40B4-BE49-F238E27FC236}">
                <a16:creationId xmlns:a16="http://schemas.microsoft.com/office/drawing/2014/main" id="{6A6663B2-0733-4FAD-9285-26BE41E45A5F}"/>
              </a:ext>
            </a:extLst>
          </p:cNvPr>
          <p:cNvSpPr/>
          <p:nvPr/>
        </p:nvSpPr>
        <p:spPr>
          <a:xfrm>
            <a:off x="692764" y="2089823"/>
            <a:ext cx="2534431" cy="961805"/>
          </a:xfrm>
          <a:prstGeom prst="rightArrow">
            <a:avLst>
              <a:gd name="adj1" fmla="val 44644"/>
              <a:gd name="adj2"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solidFill>
                  <a:schemeClr val="bg1"/>
                </a:solidFill>
              </a:rPr>
              <a:t>O que é</a:t>
            </a:r>
          </a:p>
        </p:txBody>
      </p:sp>
      <p:sp>
        <p:nvSpPr>
          <p:cNvPr id="15" name="Seta: para a Direita 14">
            <a:extLst>
              <a:ext uri="{FF2B5EF4-FFF2-40B4-BE49-F238E27FC236}">
                <a16:creationId xmlns:a16="http://schemas.microsoft.com/office/drawing/2014/main" id="{C9691DD1-BDC0-47B1-A546-72AB30BF7932}"/>
              </a:ext>
            </a:extLst>
          </p:cNvPr>
          <p:cNvSpPr/>
          <p:nvPr/>
        </p:nvSpPr>
        <p:spPr>
          <a:xfrm>
            <a:off x="611272" y="3351902"/>
            <a:ext cx="2583256" cy="100346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solidFill>
                  <a:schemeClr val="bg1"/>
                </a:solidFill>
              </a:rPr>
              <a:t>O que faz</a:t>
            </a:r>
          </a:p>
        </p:txBody>
      </p:sp>
      <p:sp>
        <p:nvSpPr>
          <p:cNvPr id="16" name="Seta: para a Direita 15">
            <a:extLst>
              <a:ext uri="{FF2B5EF4-FFF2-40B4-BE49-F238E27FC236}">
                <a16:creationId xmlns:a16="http://schemas.microsoft.com/office/drawing/2014/main" id="{53C6CAC6-920F-434E-A6FF-152081758E7B}"/>
              </a:ext>
            </a:extLst>
          </p:cNvPr>
          <p:cNvSpPr/>
          <p:nvPr/>
        </p:nvSpPr>
        <p:spPr>
          <a:xfrm>
            <a:off x="643940" y="4735979"/>
            <a:ext cx="2583255" cy="91069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800" dirty="0">
                <a:solidFill>
                  <a:schemeClr val="bg1"/>
                </a:solidFill>
              </a:rPr>
              <a:t>Objeto</a:t>
            </a:r>
          </a:p>
        </p:txBody>
      </p:sp>
    </p:spTree>
    <p:extLst>
      <p:ext uri="{BB962C8B-B14F-4D97-AF65-F5344CB8AC3E}">
        <p14:creationId xmlns:p14="http://schemas.microsoft.com/office/powerpoint/2010/main" val="407446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8"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3A912A10-9655-4A90-BD66-F2D7D31CEC43}"/>
              </a:ext>
            </a:extLst>
          </p:cNvPr>
          <p:cNvSpPr/>
          <p:nvPr/>
        </p:nvSpPr>
        <p:spPr>
          <a:xfrm>
            <a:off x="2495600" y="2132857"/>
            <a:ext cx="6552728" cy="1200329"/>
          </a:xfrm>
          <a:prstGeom prst="rect">
            <a:avLst/>
          </a:prstGeom>
        </p:spPr>
        <p:txBody>
          <a:bodyPr wrap="square">
            <a:spAutoFit/>
          </a:bodyPr>
          <a:lstStyle/>
          <a:p>
            <a:pPr algn="ctr"/>
            <a:endParaRPr lang="pt-BR" dirty="0"/>
          </a:p>
          <a:p>
            <a:pPr algn="ctr"/>
            <a:r>
              <a:rPr lang="pt-BR" dirty="0"/>
              <a:t>Triângulo da Fraude</a:t>
            </a:r>
          </a:p>
          <a:p>
            <a:pPr algn="ctr"/>
            <a:endParaRPr lang="pt-BR" dirty="0"/>
          </a:p>
          <a:p>
            <a:endParaRPr lang="pt-BR" dirty="0"/>
          </a:p>
        </p:txBody>
      </p:sp>
      <p:pic>
        <p:nvPicPr>
          <p:cNvPr id="4" name="Imagem 3">
            <a:extLst>
              <a:ext uri="{FF2B5EF4-FFF2-40B4-BE49-F238E27FC236}">
                <a16:creationId xmlns:a16="http://schemas.microsoft.com/office/drawing/2014/main" id="{2A18F7E9-930D-468C-843B-9C3FCB487A7C}"/>
              </a:ext>
            </a:extLst>
          </p:cNvPr>
          <p:cNvPicPr>
            <a:picLocks noChangeAspect="1"/>
          </p:cNvPicPr>
          <p:nvPr/>
        </p:nvPicPr>
        <p:blipFill>
          <a:blip r:embed="rId3"/>
          <a:stretch>
            <a:fillRect/>
          </a:stretch>
        </p:blipFill>
        <p:spPr>
          <a:xfrm>
            <a:off x="590149" y="1088265"/>
            <a:ext cx="11236949" cy="5370490"/>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100000" t="100000"/>
            </a:path>
            <a:tileRect r="-100000" b="-100000"/>
          </a:gradFill>
        </p:spPr>
      </p:pic>
      <p:sp>
        <p:nvSpPr>
          <p:cNvPr id="6" name="CaixaDeTexto 5">
            <a:extLst>
              <a:ext uri="{FF2B5EF4-FFF2-40B4-BE49-F238E27FC236}">
                <a16:creationId xmlns:a16="http://schemas.microsoft.com/office/drawing/2014/main" id="{8FA34EF3-0E96-45AF-8EC6-FB7E75A2A87E}"/>
              </a:ext>
            </a:extLst>
          </p:cNvPr>
          <p:cNvSpPr txBox="1"/>
          <p:nvPr/>
        </p:nvSpPr>
        <p:spPr>
          <a:xfrm>
            <a:off x="9028653" y="6581002"/>
            <a:ext cx="1512168" cy="276999"/>
          </a:xfrm>
          <a:prstGeom prst="rect">
            <a:avLst/>
          </a:prstGeom>
          <a:noFill/>
        </p:spPr>
        <p:txBody>
          <a:bodyPr wrap="square" rtlCol="0">
            <a:spAutoFit/>
          </a:bodyPr>
          <a:lstStyle/>
          <a:p>
            <a:r>
              <a:rPr lang="pt-BR" sz="1200" dirty="0"/>
              <a:t>Fonte: TCU</a:t>
            </a:r>
          </a:p>
        </p:txBody>
      </p:sp>
      <p:sp>
        <p:nvSpPr>
          <p:cNvPr id="8" name="Retângulo 7">
            <a:extLst>
              <a:ext uri="{FF2B5EF4-FFF2-40B4-BE49-F238E27FC236}">
                <a16:creationId xmlns:a16="http://schemas.microsoft.com/office/drawing/2014/main" id="{00B30A18-B261-41B4-A763-5CD3C0219E56}"/>
              </a:ext>
            </a:extLst>
          </p:cNvPr>
          <p:cNvSpPr/>
          <p:nvPr/>
        </p:nvSpPr>
        <p:spPr>
          <a:xfrm>
            <a:off x="1449191" y="1642056"/>
            <a:ext cx="2092817" cy="5077445"/>
          </a:xfrm>
          <a:prstGeom prst="rect">
            <a:avLst/>
          </a:prstGeom>
          <a:solidFill>
            <a:srgbClr val="00B050">
              <a:alpha val="22000"/>
            </a:srgbClr>
          </a:solidFill>
          <a:ln>
            <a:solidFill>
              <a:schemeClr val="accent1">
                <a:shade val="50000"/>
                <a:hueMod val="94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A2F256A7-39E6-40DE-9A30-F549A968A6C0}"/>
              </a:ext>
            </a:extLst>
          </p:cNvPr>
          <p:cNvSpPr/>
          <p:nvPr/>
        </p:nvSpPr>
        <p:spPr>
          <a:xfrm>
            <a:off x="3586767" y="3998370"/>
            <a:ext cx="1506828" cy="1389879"/>
          </a:xfrm>
          <a:prstGeom prst="rect">
            <a:avLst/>
          </a:prstGeom>
          <a:solidFill>
            <a:srgbClr val="FFFF00">
              <a:alpha val="3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a:extLst>
              <a:ext uri="{FF2B5EF4-FFF2-40B4-BE49-F238E27FC236}">
                <a16:creationId xmlns:a16="http://schemas.microsoft.com/office/drawing/2014/main" id="{24931683-3886-4516-8D26-D85935E39C2E}"/>
              </a:ext>
            </a:extLst>
          </p:cNvPr>
          <p:cNvSpPr/>
          <p:nvPr/>
        </p:nvSpPr>
        <p:spPr>
          <a:xfrm>
            <a:off x="7364926" y="4043966"/>
            <a:ext cx="1683402" cy="1344283"/>
          </a:xfrm>
          <a:prstGeom prst="rect">
            <a:avLst/>
          </a:prstGeom>
          <a:solidFill>
            <a:srgbClr val="FFFF00">
              <a:alpha val="3098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3429564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477837" y="1004641"/>
            <a:ext cx="11236325" cy="5629275"/>
          </a:xfrm>
        </p:spPr>
        <p:txBody>
          <a:bodyPr>
            <a:normAutofit/>
          </a:bodyPr>
          <a:lstStyle/>
          <a:p>
            <a:pPr marL="0" indent="0" algn="ctr">
              <a:lnSpc>
                <a:spcPct val="150000"/>
              </a:lnSpc>
              <a:buNone/>
            </a:pPr>
            <a:r>
              <a:rPr lang="pt-PT" sz="4000" i="1" dirty="0">
                <a:solidFill>
                  <a:schemeClr val="tx2">
                    <a:lumMod val="60000"/>
                    <a:lumOff val="40000"/>
                  </a:schemeClr>
                </a:solidFill>
              </a:rPr>
              <a:t>[...] Embora seja possível alcançar a conformidade usando o medo (punições, sanções etc.)  é possível se obter </a:t>
            </a:r>
            <a:r>
              <a:rPr lang="pt-PT" sz="5400" b="1" i="1" dirty="0">
                <a:solidFill>
                  <a:schemeClr val="tx2">
                    <a:lumMod val="60000"/>
                    <a:lumOff val="40000"/>
                  </a:schemeClr>
                </a:solidFill>
              </a:rPr>
              <a:t>resultados mais benéficos </a:t>
            </a:r>
            <a:r>
              <a:rPr lang="pt-PT" sz="4000" i="1" dirty="0">
                <a:solidFill>
                  <a:schemeClr val="tx2">
                    <a:lumMod val="60000"/>
                    <a:lumOff val="40000"/>
                  </a:schemeClr>
                </a:solidFill>
              </a:rPr>
              <a:t>ao </a:t>
            </a:r>
            <a:r>
              <a:rPr lang="pt-PT" sz="4000" b="1" i="1" u="sng" dirty="0">
                <a:solidFill>
                  <a:schemeClr val="tx2">
                    <a:lumMod val="60000"/>
                    <a:lumOff val="40000"/>
                  </a:schemeClr>
                </a:solidFill>
              </a:rPr>
              <a:t>encorajar os funcionários a seguir sua motivação intrínseca em direção à integridade</a:t>
            </a:r>
            <a:r>
              <a:rPr lang="pt-PT" sz="4000" i="1" dirty="0">
                <a:solidFill>
                  <a:schemeClr val="tx2">
                    <a:lumMod val="60000"/>
                    <a:lumOff val="40000"/>
                  </a:schemeClr>
                </a:solidFill>
              </a:rPr>
              <a:t>. </a:t>
            </a:r>
          </a:p>
        </p:txBody>
      </p:sp>
      <p:sp>
        <p:nvSpPr>
          <p:cNvPr id="4" name="Retângulo 3"/>
          <p:cNvSpPr/>
          <p:nvPr/>
        </p:nvSpPr>
        <p:spPr>
          <a:xfrm>
            <a:off x="7353433" y="6407239"/>
            <a:ext cx="4752528" cy="307777"/>
          </a:xfrm>
          <a:prstGeom prst="rect">
            <a:avLst/>
          </a:prstGeom>
        </p:spPr>
        <p:txBody>
          <a:bodyPr wrap="square">
            <a:spAutoFit/>
          </a:bodyPr>
          <a:lstStyle/>
          <a:p>
            <a:r>
              <a:rPr lang="pt-PT" sz="1400" dirty="0"/>
              <a:t>Fonte: OCDE - </a:t>
            </a:r>
            <a:r>
              <a:rPr lang="en-US" sz="1400" dirty="0" err="1"/>
              <a:t>Behavioural</a:t>
            </a:r>
            <a:r>
              <a:rPr lang="en-US" sz="1400" dirty="0"/>
              <a:t> Insights for Public Integrity</a:t>
            </a:r>
          </a:p>
        </p:txBody>
      </p:sp>
    </p:spTree>
    <p:extLst>
      <p:ext uri="{BB962C8B-B14F-4D97-AF65-F5344CB8AC3E}">
        <p14:creationId xmlns:p14="http://schemas.microsoft.com/office/powerpoint/2010/main" val="3116722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recioneReduzido">
            <a:hlinkClick r:id="" action="ppaction://media"/>
            <a:extLst>
              <a:ext uri="{FF2B5EF4-FFF2-40B4-BE49-F238E27FC236}">
                <a16:creationId xmlns:a16="http://schemas.microsoft.com/office/drawing/2014/main" id="{B48853DD-EE85-44F8-BE0D-B65D68FF4AD0}"/>
              </a:ext>
            </a:extLst>
          </p:cNvPr>
          <p:cNvPicPr>
            <a:picLocks noGrp="1" noChangeAspect="1"/>
          </p:cNvPicPr>
          <p:nvPr>
            <p:ph idx="4294967295"/>
            <a:videoFile r:link="rId2"/>
            <p:extLst>
              <p:ext uri="{DAA4B4D4-6D71-4841-9C94-3DE7FCFB9230}">
                <p14:media xmlns:p14="http://schemas.microsoft.com/office/powerpoint/2010/main" r:embed="rId1"/>
              </p:ext>
            </p:extLst>
          </p:nvPr>
        </p:nvPicPr>
        <p:blipFill>
          <a:blip r:embed="rId4"/>
          <a:stretch>
            <a:fillRect/>
          </a:stretch>
        </p:blipFill>
        <p:spPr>
          <a:xfrm>
            <a:off x="569309" y="876297"/>
            <a:ext cx="11236325" cy="5719763"/>
          </a:xfrm>
        </p:spPr>
      </p:pic>
      <p:sp>
        <p:nvSpPr>
          <p:cNvPr id="5" name="Retângulo 4">
            <a:extLst>
              <a:ext uri="{FF2B5EF4-FFF2-40B4-BE49-F238E27FC236}">
                <a16:creationId xmlns:a16="http://schemas.microsoft.com/office/drawing/2014/main" id="{C5EDAFE0-9B68-48BC-9C2E-0D2C0D6AFB84}"/>
              </a:ext>
            </a:extLst>
          </p:cNvPr>
          <p:cNvSpPr/>
          <p:nvPr/>
        </p:nvSpPr>
        <p:spPr>
          <a:xfrm>
            <a:off x="5612814" y="6411394"/>
            <a:ext cx="6445995" cy="369332"/>
          </a:xfrm>
          <a:prstGeom prst="rect">
            <a:avLst/>
          </a:prstGeom>
        </p:spPr>
        <p:txBody>
          <a:bodyPr wrap="none">
            <a:spAutoFit/>
          </a:bodyPr>
          <a:lstStyle/>
          <a:p>
            <a:r>
              <a:rPr lang="pt-BR" sz="1200" dirty="0"/>
              <a:t> </a:t>
            </a:r>
            <a:r>
              <a:rPr lang="pt-BR" sz="1200" dirty="0" err="1"/>
              <a:t>Direzione</a:t>
            </a:r>
            <a:r>
              <a:rPr lang="pt-BR" sz="1200" dirty="0"/>
              <a:t> - </a:t>
            </a:r>
            <a:r>
              <a:rPr lang="pt-BR" sz="1100" dirty="0">
                <a:hlinkClick r:id="rId5">
                  <a:extLst>
                    <a:ext uri="{A12FA001-AC4F-418D-AE19-62706E023703}">
                      <ahyp:hlinkClr xmlns:ahyp="http://schemas.microsoft.com/office/drawing/2018/hyperlinkcolor" val="tx"/>
                    </a:ext>
                  </a:extLst>
                </a:hlinkClick>
              </a:rPr>
              <a:t>Alexandre Di </a:t>
            </a:r>
            <a:r>
              <a:rPr lang="pt-BR" sz="1100" dirty="0" err="1">
                <a:hlinkClick r:id="rId5">
                  <a:extLst>
                    <a:ext uri="{A12FA001-AC4F-418D-AE19-62706E023703}">
                      <ahyp:hlinkClr xmlns:ahyp="http://schemas.microsoft.com/office/drawing/2018/hyperlinkcolor" val="tx"/>
                    </a:ext>
                  </a:extLst>
                </a:hlinkClick>
              </a:rPr>
              <a:t>Miceli</a:t>
            </a:r>
            <a:r>
              <a:rPr lang="pt-BR" sz="1100" dirty="0"/>
              <a:t> </a:t>
            </a:r>
            <a:r>
              <a:rPr lang="pt-BR" dirty="0"/>
              <a:t>- </a:t>
            </a:r>
            <a:r>
              <a:rPr lang="pt-BR" sz="1200" dirty="0"/>
              <a:t>https://www.youtube.com/watch?v=wRC2o1eQHKo</a:t>
            </a:r>
          </a:p>
        </p:txBody>
      </p:sp>
    </p:spTree>
    <p:extLst>
      <p:ext uri="{BB962C8B-B14F-4D97-AF65-F5344CB8AC3E}">
        <p14:creationId xmlns:p14="http://schemas.microsoft.com/office/powerpoint/2010/main" val="1314050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1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0D7DFC37-4ACE-44FB-9475-D17000ECCD37}"/>
              </a:ext>
            </a:extLst>
          </p:cNvPr>
          <p:cNvSpPr txBox="1"/>
          <p:nvPr/>
        </p:nvSpPr>
        <p:spPr>
          <a:xfrm>
            <a:off x="1397357" y="935102"/>
            <a:ext cx="8834908" cy="1303049"/>
          </a:xfrm>
          <a:prstGeom prst="rect">
            <a:avLst/>
          </a:prstGeom>
          <a:solidFill>
            <a:schemeClr val="accent1">
              <a:lumMod val="20000"/>
              <a:lumOff val="80000"/>
            </a:schemeClr>
          </a:solidFill>
        </p:spPr>
        <p:txBody>
          <a:bodyPr wrap="square" rtlCol="0">
            <a:spAutoFit/>
          </a:bodyPr>
          <a:lstStyle/>
          <a:p>
            <a:pPr algn="ctr">
              <a:lnSpc>
                <a:spcPct val="150000"/>
              </a:lnSpc>
            </a:pPr>
            <a:r>
              <a:rPr lang="pt-BR" sz="2800" dirty="0"/>
              <a:t>Desvios Éticos e de Conduta são padrões de Comportamento adquiridos ao longo da vida.</a:t>
            </a:r>
          </a:p>
        </p:txBody>
      </p:sp>
      <p:pic>
        <p:nvPicPr>
          <p:cNvPr id="2050" name="Picture 2" descr="Resultado de imagem para evolucao bebe adulto mulher">
            <a:extLst>
              <a:ext uri="{FF2B5EF4-FFF2-40B4-BE49-F238E27FC236}">
                <a16:creationId xmlns:a16="http://schemas.microsoft.com/office/drawing/2014/main" id="{AA9BE46F-BFCD-419B-A640-7DCB90015C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042" y="2310138"/>
            <a:ext cx="7727323" cy="4129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3833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857FD671-E965-4CA6-ABFE-7BCF385A3AD9}"/>
              </a:ext>
            </a:extLst>
          </p:cNvPr>
          <p:cNvSpPr txBox="1"/>
          <p:nvPr/>
        </p:nvSpPr>
        <p:spPr>
          <a:xfrm>
            <a:off x="436186" y="1013654"/>
            <a:ext cx="11496089" cy="6832640"/>
          </a:xfrm>
          <a:prstGeom prst="rect">
            <a:avLst/>
          </a:prstGeom>
          <a:noFill/>
        </p:spPr>
        <p:txBody>
          <a:bodyPr wrap="square" rtlCol="0">
            <a:spAutoFit/>
          </a:bodyPr>
          <a:lstStyle/>
          <a:p>
            <a:pPr marL="514350" indent="-514350" algn="ctr">
              <a:buAutoNum type="arabicParenR"/>
            </a:pPr>
            <a:r>
              <a:rPr lang="pt-BR" sz="2800" b="1" dirty="0">
                <a:solidFill>
                  <a:srgbClr val="002060"/>
                </a:solidFill>
              </a:rPr>
              <a:t>Corrupção não é uma doença e, portanto, não existe uma vacina...</a:t>
            </a:r>
          </a:p>
          <a:p>
            <a:pPr marL="514350" indent="-514350" algn="ctr">
              <a:buAutoNum type="arabicParenR"/>
            </a:pPr>
            <a:endParaRPr lang="pt-BR" sz="2800" b="1" dirty="0">
              <a:solidFill>
                <a:srgbClr val="002060"/>
              </a:solidFill>
            </a:endParaRPr>
          </a:p>
          <a:p>
            <a:pPr marL="514350" indent="-514350" algn="ctr">
              <a:buAutoNum type="arabicParenR"/>
            </a:pPr>
            <a:r>
              <a:rPr lang="pt-BR" sz="2800" b="1" dirty="0">
                <a:solidFill>
                  <a:srgbClr val="002060"/>
                </a:solidFill>
              </a:rPr>
              <a:t>O </a:t>
            </a:r>
            <a:r>
              <a:rPr lang="pt-BR" sz="2800" b="1" i="1" dirty="0">
                <a:solidFill>
                  <a:srgbClr val="002060"/>
                </a:solidFill>
              </a:rPr>
              <a:t>TONE </a:t>
            </a:r>
            <a:r>
              <a:rPr lang="pt-BR" sz="2800" b="1" i="1" dirty="0" err="1">
                <a:solidFill>
                  <a:srgbClr val="002060"/>
                </a:solidFill>
              </a:rPr>
              <a:t>at</a:t>
            </a:r>
            <a:r>
              <a:rPr lang="pt-BR" sz="2800" b="1" i="1" dirty="0">
                <a:solidFill>
                  <a:srgbClr val="002060"/>
                </a:solidFill>
              </a:rPr>
              <a:t> THE TOP </a:t>
            </a:r>
            <a:r>
              <a:rPr lang="pt-BR" sz="2800" b="1" dirty="0">
                <a:solidFill>
                  <a:srgbClr val="002060"/>
                </a:solidFill>
              </a:rPr>
              <a:t>é o ponto de partida, mas a CONTINUIDADE do processo é responsabilidade de cada um de nós enquanto   colaboradores, servidores e cidadãos....</a:t>
            </a:r>
          </a:p>
          <a:p>
            <a:pPr marL="514350" indent="-514350" algn="ctr">
              <a:buAutoNum type="arabicParenR"/>
            </a:pPr>
            <a:endParaRPr lang="pt-BR" sz="2800" b="1" dirty="0">
              <a:solidFill>
                <a:srgbClr val="002060"/>
              </a:solidFill>
            </a:endParaRPr>
          </a:p>
          <a:p>
            <a:pPr marL="514350" indent="-514350" algn="ctr">
              <a:buAutoNum type="arabicParenR"/>
            </a:pPr>
            <a:r>
              <a:rPr lang="pt-BR" sz="2800" b="1" dirty="0">
                <a:solidFill>
                  <a:srgbClr val="002060"/>
                </a:solidFill>
              </a:rPr>
              <a:t>Programas de Integridade não se resumem a normativos e controles...  na verdade eles devem ter como tema central AS PESSOAS...</a:t>
            </a:r>
          </a:p>
          <a:p>
            <a:pPr marL="514350" indent="-514350" algn="ctr">
              <a:buAutoNum type="arabicParenR"/>
            </a:pPr>
            <a:endParaRPr lang="pt-BR" sz="2800" b="1" dirty="0">
              <a:solidFill>
                <a:srgbClr val="002060"/>
              </a:solidFill>
            </a:endParaRPr>
          </a:p>
          <a:p>
            <a:pPr marL="514350" indent="-514350" algn="ctr">
              <a:buFontTx/>
              <a:buAutoNum type="arabicParenR"/>
            </a:pPr>
            <a:r>
              <a:rPr lang="pt-BR" sz="2800" dirty="0">
                <a:solidFill>
                  <a:srgbClr val="002060"/>
                </a:solidFill>
              </a:rPr>
              <a:t>As organizações </a:t>
            </a:r>
            <a:r>
              <a:rPr lang="pt-BR" sz="2800" b="1" dirty="0">
                <a:solidFill>
                  <a:srgbClr val="002060"/>
                </a:solidFill>
              </a:rPr>
              <a:t>não são constituídas de “santos”, mas de pessoas imperfeitas</a:t>
            </a:r>
            <a:r>
              <a:rPr lang="pt-BR" sz="2800" dirty="0">
                <a:solidFill>
                  <a:srgbClr val="002060"/>
                </a:solidFill>
              </a:rPr>
              <a:t>, que devem ser </a:t>
            </a:r>
            <a:r>
              <a:rPr lang="pt-BR" sz="2800" b="1" dirty="0">
                <a:solidFill>
                  <a:srgbClr val="002060"/>
                </a:solidFill>
              </a:rPr>
              <a:t>estimuladas a melhorarem continuamente </a:t>
            </a:r>
            <a:r>
              <a:rPr lang="pt-BR" sz="2800" dirty="0">
                <a:solidFill>
                  <a:srgbClr val="002060"/>
                </a:solidFill>
              </a:rPr>
              <a:t>a si mesmas, de modo que os sistemas também melhorem.</a:t>
            </a:r>
          </a:p>
          <a:p>
            <a:pPr marL="514350" indent="-514350" algn="ctr">
              <a:buAutoNum type="arabicParenR"/>
            </a:pPr>
            <a:endParaRPr lang="pt-BR" sz="2800" b="1" dirty="0"/>
          </a:p>
          <a:p>
            <a:pPr marL="514350" indent="-514350" algn="ctr">
              <a:buAutoNum type="arabicParenR"/>
            </a:pPr>
            <a:endParaRPr lang="pt-BR" sz="2800" b="1" dirty="0"/>
          </a:p>
          <a:p>
            <a:pPr algn="ctr"/>
            <a:endParaRPr lang="pt-BR" sz="2800" dirty="0"/>
          </a:p>
          <a:p>
            <a:endParaRPr lang="pt-BR" dirty="0"/>
          </a:p>
        </p:txBody>
      </p:sp>
      <p:sp>
        <p:nvSpPr>
          <p:cNvPr id="7" name="Seta: para Baixo 6">
            <a:extLst>
              <a:ext uri="{FF2B5EF4-FFF2-40B4-BE49-F238E27FC236}">
                <a16:creationId xmlns:a16="http://schemas.microsoft.com/office/drawing/2014/main" id="{05E9E00A-5A3D-4EA8-A898-29EA50600531}"/>
              </a:ext>
            </a:extLst>
          </p:cNvPr>
          <p:cNvSpPr/>
          <p:nvPr/>
        </p:nvSpPr>
        <p:spPr>
          <a:xfrm>
            <a:off x="12576373" y="4959614"/>
            <a:ext cx="1094704" cy="14089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959691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Conteúdo 2"/>
          <p:cNvSpPr txBox="1">
            <a:spLocks/>
          </p:cNvSpPr>
          <p:nvPr/>
        </p:nvSpPr>
        <p:spPr>
          <a:xfrm>
            <a:off x="206063" y="714978"/>
            <a:ext cx="996248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pt-BR" sz="3600" b="1" dirty="0">
                <a:solidFill>
                  <a:schemeClr val="accent5">
                    <a:lumMod val="75000"/>
                  </a:schemeClr>
                </a:solidFill>
                <a:latin typeface="Century Gothic" panose="020B0502020202020204" pitchFamily="34" charset="0"/>
              </a:rPr>
              <a:t>Exemplos de Campanhas de incentivo a comportamentos íntegros </a:t>
            </a:r>
          </a:p>
        </p:txBody>
      </p:sp>
      <p:sp>
        <p:nvSpPr>
          <p:cNvPr id="5" name="Retângulo 4"/>
          <p:cNvSpPr/>
          <p:nvPr/>
        </p:nvSpPr>
        <p:spPr>
          <a:xfrm>
            <a:off x="10168543" y="6535539"/>
            <a:ext cx="4104456" cy="307777"/>
          </a:xfrm>
          <a:prstGeom prst="rect">
            <a:avLst/>
          </a:prstGeom>
        </p:spPr>
        <p:txBody>
          <a:bodyPr wrap="square">
            <a:spAutoFit/>
          </a:bodyPr>
          <a:lstStyle/>
          <a:p>
            <a:r>
              <a:rPr lang="pt-PT" sz="1400" dirty="0"/>
              <a:t>Fonte: OCDE Forum 2019</a:t>
            </a:r>
            <a:endParaRPr lang="en-US" sz="1400" dirty="0"/>
          </a:p>
        </p:txBody>
      </p:sp>
      <p:pic>
        <p:nvPicPr>
          <p:cNvPr id="3" name="Imagem 2">
            <a:extLst>
              <a:ext uri="{FF2B5EF4-FFF2-40B4-BE49-F238E27FC236}">
                <a16:creationId xmlns:a16="http://schemas.microsoft.com/office/drawing/2014/main" id="{D741A98A-D2D3-414E-928F-006ACA78CE6C}"/>
              </a:ext>
            </a:extLst>
          </p:cNvPr>
          <p:cNvPicPr>
            <a:picLocks noChangeAspect="1"/>
          </p:cNvPicPr>
          <p:nvPr/>
        </p:nvPicPr>
        <p:blipFill>
          <a:blip r:embed="rId2"/>
          <a:stretch>
            <a:fillRect/>
          </a:stretch>
        </p:blipFill>
        <p:spPr>
          <a:xfrm>
            <a:off x="1150337" y="1953522"/>
            <a:ext cx="2857525" cy="2401723"/>
          </a:xfrm>
          <a:prstGeom prst="rect">
            <a:avLst/>
          </a:prstGeom>
        </p:spPr>
      </p:pic>
      <p:pic>
        <p:nvPicPr>
          <p:cNvPr id="6" name="Imagem 5">
            <a:extLst>
              <a:ext uri="{FF2B5EF4-FFF2-40B4-BE49-F238E27FC236}">
                <a16:creationId xmlns:a16="http://schemas.microsoft.com/office/drawing/2014/main" id="{7810A548-E0CE-4A12-9AA5-D5FF2916B68A}"/>
              </a:ext>
            </a:extLst>
          </p:cNvPr>
          <p:cNvPicPr>
            <a:picLocks noChangeAspect="1"/>
          </p:cNvPicPr>
          <p:nvPr/>
        </p:nvPicPr>
        <p:blipFill>
          <a:blip r:embed="rId3"/>
          <a:stretch>
            <a:fillRect/>
          </a:stretch>
        </p:blipFill>
        <p:spPr>
          <a:xfrm>
            <a:off x="3999055" y="1966586"/>
            <a:ext cx="3006784" cy="2401723"/>
          </a:xfrm>
          <a:prstGeom prst="rect">
            <a:avLst/>
          </a:prstGeom>
        </p:spPr>
      </p:pic>
      <p:pic>
        <p:nvPicPr>
          <p:cNvPr id="7" name="Imagem 6">
            <a:extLst>
              <a:ext uri="{FF2B5EF4-FFF2-40B4-BE49-F238E27FC236}">
                <a16:creationId xmlns:a16="http://schemas.microsoft.com/office/drawing/2014/main" id="{C76E9953-7992-4355-881E-87332C614F0E}"/>
              </a:ext>
            </a:extLst>
          </p:cNvPr>
          <p:cNvPicPr>
            <a:picLocks noChangeAspect="1"/>
          </p:cNvPicPr>
          <p:nvPr/>
        </p:nvPicPr>
        <p:blipFill>
          <a:blip r:embed="rId4"/>
          <a:stretch>
            <a:fillRect/>
          </a:stretch>
        </p:blipFill>
        <p:spPr>
          <a:xfrm>
            <a:off x="6961993" y="1980197"/>
            <a:ext cx="2857525" cy="2354975"/>
          </a:xfrm>
          <a:prstGeom prst="rect">
            <a:avLst/>
          </a:prstGeom>
        </p:spPr>
      </p:pic>
      <p:pic>
        <p:nvPicPr>
          <p:cNvPr id="8" name="Imagem 7">
            <a:extLst>
              <a:ext uri="{FF2B5EF4-FFF2-40B4-BE49-F238E27FC236}">
                <a16:creationId xmlns:a16="http://schemas.microsoft.com/office/drawing/2014/main" id="{6A9F0EF3-42EB-4133-BD55-FBFF0CEDB9E1}"/>
              </a:ext>
            </a:extLst>
          </p:cNvPr>
          <p:cNvPicPr>
            <a:picLocks noChangeAspect="1"/>
          </p:cNvPicPr>
          <p:nvPr/>
        </p:nvPicPr>
        <p:blipFill>
          <a:blip r:embed="rId5"/>
          <a:stretch>
            <a:fillRect/>
          </a:stretch>
        </p:blipFill>
        <p:spPr>
          <a:xfrm>
            <a:off x="1155335" y="4295756"/>
            <a:ext cx="2952743" cy="2401724"/>
          </a:xfrm>
          <a:prstGeom prst="rect">
            <a:avLst/>
          </a:prstGeom>
        </p:spPr>
      </p:pic>
      <p:pic>
        <p:nvPicPr>
          <p:cNvPr id="9" name="Imagem 8">
            <a:extLst>
              <a:ext uri="{FF2B5EF4-FFF2-40B4-BE49-F238E27FC236}">
                <a16:creationId xmlns:a16="http://schemas.microsoft.com/office/drawing/2014/main" id="{7AC88015-BF8E-4647-8F18-35F910B04757}"/>
              </a:ext>
            </a:extLst>
          </p:cNvPr>
          <p:cNvPicPr>
            <a:picLocks noChangeAspect="1"/>
          </p:cNvPicPr>
          <p:nvPr/>
        </p:nvPicPr>
        <p:blipFill>
          <a:blip r:embed="rId6"/>
          <a:stretch>
            <a:fillRect/>
          </a:stretch>
        </p:blipFill>
        <p:spPr>
          <a:xfrm>
            <a:off x="6926868" y="4335172"/>
            <a:ext cx="2921997" cy="2401724"/>
          </a:xfrm>
          <a:prstGeom prst="rect">
            <a:avLst/>
          </a:prstGeom>
        </p:spPr>
      </p:pic>
      <p:pic>
        <p:nvPicPr>
          <p:cNvPr id="10" name="Imagem 9">
            <a:extLst>
              <a:ext uri="{FF2B5EF4-FFF2-40B4-BE49-F238E27FC236}">
                <a16:creationId xmlns:a16="http://schemas.microsoft.com/office/drawing/2014/main" id="{1ADB4A33-C4A3-4344-9CC9-08C09E71750F}"/>
              </a:ext>
            </a:extLst>
          </p:cNvPr>
          <p:cNvPicPr>
            <a:picLocks noChangeAspect="1"/>
          </p:cNvPicPr>
          <p:nvPr/>
        </p:nvPicPr>
        <p:blipFill>
          <a:blip r:embed="rId7"/>
          <a:stretch>
            <a:fillRect/>
          </a:stretch>
        </p:blipFill>
        <p:spPr>
          <a:xfrm>
            <a:off x="3998708" y="4335172"/>
            <a:ext cx="3006784" cy="2396712"/>
          </a:xfrm>
          <a:prstGeom prst="rect">
            <a:avLst/>
          </a:prstGeom>
        </p:spPr>
      </p:pic>
    </p:spTree>
    <p:extLst>
      <p:ext uri="{BB962C8B-B14F-4D97-AF65-F5344CB8AC3E}">
        <p14:creationId xmlns:p14="http://schemas.microsoft.com/office/powerpoint/2010/main" val="2106193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6978933F-7D3F-4F43-A427-89AA31C9A5AB}"/>
              </a:ext>
            </a:extLst>
          </p:cNvPr>
          <p:cNvPicPr>
            <a:picLocks noChangeAspect="1"/>
          </p:cNvPicPr>
          <p:nvPr/>
        </p:nvPicPr>
        <p:blipFill>
          <a:blip r:embed="rId2"/>
          <a:stretch>
            <a:fillRect/>
          </a:stretch>
        </p:blipFill>
        <p:spPr>
          <a:xfrm>
            <a:off x="1524000" y="1917401"/>
            <a:ext cx="9144000" cy="4834523"/>
          </a:xfrm>
          <a:prstGeom prst="rect">
            <a:avLst/>
          </a:prstGeom>
        </p:spPr>
      </p:pic>
      <p:sp>
        <p:nvSpPr>
          <p:cNvPr id="4" name="Espaço Reservado para Conteúdo 2">
            <a:extLst>
              <a:ext uri="{FF2B5EF4-FFF2-40B4-BE49-F238E27FC236}">
                <a16:creationId xmlns:a16="http://schemas.microsoft.com/office/drawing/2014/main" id="{DAC0A002-5277-4C13-BAAE-D970C6895F33}"/>
              </a:ext>
            </a:extLst>
          </p:cNvPr>
          <p:cNvSpPr txBox="1">
            <a:spLocks/>
          </p:cNvSpPr>
          <p:nvPr/>
        </p:nvSpPr>
        <p:spPr>
          <a:xfrm>
            <a:off x="255126" y="775246"/>
            <a:ext cx="1018964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pt-BR" sz="3600" b="1" dirty="0">
                <a:solidFill>
                  <a:schemeClr val="accent5">
                    <a:lumMod val="75000"/>
                  </a:schemeClr>
                </a:solidFill>
                <a:latin typeface="Century Gothic" panose="020B0502020202020204" pitchFamily="34" charset="0"/>
              </a:rPr>
              <a:t>Exemplos de Campanhas de incentivo a comportamentos íntegros </a:t>
            </a:r>
          </a:p>
        </p:txBody>
      </p:sp>
    </p:spTree>
    <p:extLst>
      <p:ext uri="{BB962C8B-B14F-4D97-AF65-F5344CB8AC3E}">
        <p14:creationId xmlns:p14="http://schemas.microsoft.com/office/powerpoint/2010/main" val="20326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4294967295"/>
          </p:nvPr>
        </p:nvSpPr>
        <p:spPr>
          <a:xfrm>
            <a:off x="77273" y="757550"/>
            <a:ext cx="9869488" cy="4525963"/>
          </a:xfrm>
        </p:spPr>
        <p:txBody>
          <a:bodyPr>
            <a:normAutofit/>
          </a:bodyPr>
          <a:lstStyle/>
          <a:p>
            <a:pPr marL="0" indent="0">
              <a:buNone/>
            </a:pPr>
            <a:r>
              <a:rPr lang="pt-BR" sz="3600" b="1" dirty="0">
                <a:solidFill>
                  <a:schemeClr val="accent5">
                    <a:lumMod val="75000"/>
                  </a:schemeClr>
                </a:solidFill>
                <a:latin typeface="Century Gothic" panose="020B0502020202020204" pitchFamily="34" charset="0"/>
              </a:rPr>
              <a:t>Exemplos de Campanhas de incentivo a comportamentos íntegros </a:t>
            </a:r>
          </a:p>
          <a:p>
            <a:pPr marL="400050" lvl="1" indent="0">
              <a:buNone/>
            </a:pPr>
            <a:r>
              <a:rPr lang="pt-BR" b="1" dirty="0">
                <a:solidFill>
                  <a:schemeClr val="accent5">
                    <a:lumMod val="75000"/>
                  </a:schemeClr>
                </a:solidFill>
              </a:rPr>
              <a:t>Caso Áustria – Jogo “Fit4Compliance – </a:t>
            </a:r>
            <a:r>
              <a:rPr lang="pt-BR" sz="2400" b="1" dirty="0" err="1">
                <a:solidFill>
                  <a:schemeClr val="accent5">
                    <a:lumMod val="75000"/>
                  </a:schemeClr>
                </a:solidFill>
              </a:rPr>
              <a:t>Find</a:t>
            </a:r>
            <a:r>
              <a:rPr lang="pt-BR" sz="2400" b="1" dirty="0">
                <a:solidFill>
                  <a:schemeClr val="accent5">
                    <a:lumMod val="75000"/>
                  </a:schemeClr>
                </a:solidFill>
              </a:rPr>
              <a:t> </a:t>
            </a:r>
            <a:r>
              <a:rPr lang="pt-BR" sz="2400" b="1" dirty="0" err="1">
                <a:solidFill>
                  <a:schemeClr val="accent5">
                    <a:lumMod val="75000"/>
                  </a:schemeClr>
                </a:solidFill>
              </a:rPr>
              <a:t>your</a:t>
            </a:r>
            <a:r>
              <a:rPr lang="pt-BR" sz="2400" b="1" dirty="0">
                <a:solidFill>
                  <a:schemeClr val="accent5">
                    <a:lumMod val="75000"/>
                  </a:schemeClr>
                </a:solidFill>
              </a:rPr>
              <a:t> </a:t>
            </a:r>
            <a:r>
              <a:rPr lang="pt-BR" sz="2400" b="1" dirty="0" err="1">
                <a:solidFill>
                  <a:schemeClr val="accent5">
                    <a:lumMod val="75000"/>
                  </a:schemeClr>
                </a:solidFill>
              </a:rPr>
              <a:t>Values</a:t>
            </a:r>
            <a:r>
              <a:rPr lang="pt-BR" sz="2400" b="1" dirty="0">
                <a:solidFill>
                  <a:schemeClr val="accent5">
                    <a:lumMod val="75000"/>
                  </a:schemeClr>
                </a:solidFill>
              </a:rPr>
              <a:t>”</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51" y="2204864"/>
            <a:ext cx="11378484" cy="4485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54984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CA73E6-4B11-414E-8742-C908D6B7815D}"/>
              </a:ext>
            </a:extLst>
          </p:cNvPr>
          <p:cNvSpPr>
            <a:spLocks noGrp="1"/>
          </p:cNvSpPr>
          <p:nvPr>
            <p:ph type="ctrTitle" idx="4294967295"/>
          </p:nvPr>
        </p:nvSpPr>
        <p:spPr>
          <a:xfrm>
            <a:off x="226453" y="1211020"/>
            <a:ext cx="11739093" cy="1336675"/>
          </a:xfrm>
        </p:spPr>
        <p:txBody>
          <a:bodyPr>
            <a:normAutofit fontScale="90000"/>
          </a:bodyPr>
          <a:lstStyle/>
          <a:p>
            <a:r>
              <a:rPr lang="pt-BR" sz="4800" b="1" dirty="0"/>
              <a:t>Pessoas diferentes demandam mensagens diferentes ao longo do mesmo discurso....</a:t>
            </a:r>
            <a:br>
              <a:rPr lang="pt-BR" sz="4800" b="1" dirty="0"/>
            </a:br>
            <a:endParaRPr lang="pt-BR" sz="4800" b="1" dirty="0"/>
          </a:p>
        </p:txBody>
      </p:sp>
      <p:sp>
        <p:nvSpPr>
          <p:cNvPr id="4" name="CaixaDeTexto 3">
            <a:extLst>
              <a:ext uri="{FF2B5EF4-FFF2-40B4-BE49-F238E27FC236}">
                <a16:creationId xmlns:a16="http://schemas.microsoft.com/office/drawing/2014/main" id="{C4688FDC-8205-489C-9917-55814F82588A}"/>
              </a:ext>
            </a:extLst>
          </p:cNvPr>
          <p:cNvSpPr txBox="1"/>
          <p:nvPr/>
        </p:nvSpPr>
        <p:spPr>
          <a:xfrm>
            <a:off x="973158" y="2230551"/>
            <a:ext cx="10245684" cy="3970318"/>
          </a:xfrm>
          <a:prstGeom prst="rect">
            <a:avLst/>
          </a:prstGeom>
          <a:noFill/>
        </p:spPr>
        <p:txBody>
          <a:bodyPr wrap="square" rtlCol="0">
            <a:spAutoFit/>
          </a:bodyPr>
          <a:lstStyle/>
          <a:p>
            <a:r>
              <a:rPr lang="pt-BR" dirty="0"/>
              <a:t>Ex.: Campanha de não abuso realizada na Espanha</a:t>
            </a:r>
          </a:p>
          <a:p>
            <a:endParaRPr lang="pt-BR" dirty="0"/>
          </a:p>
          <a:p>
            <a:endParaRPr lang="pt-BR" dirty="0"/>
          </a:p>
          <a:p>
            <a:endParaRPr lang="pt-BR" dirty="0"/>
          </a:p>
          <a:p>
            <a:endParaRPr lang="pt-BR" b="1" dirty="0"/>
          </a:p>
          <a:p>
            <a:endParaRPr lang="pt-BR" b="1" dirty="0"/>
          </a:p>
          <a:p>
            <a:endParaRPr lang="pt-BR" b="1" dirty="0"/>
          </a:p>
          <a:p>
            <a:endParaRPr lang="pt-BR" b="1" dirty="0"/>
          </a:p>
          <a:p>
            <a:endParaRPr lang="pt-BR" b="1" dirty="0"/>
          </a:p>
          <a:p>
            <a:endParaRPr lang="pt-BR" b="1" dirty="0"/>
          </a:p>
          <a:p>
            <a:endParaRPr lang="pt-BR" b="1" dirty="0"/>
          </a:p>
          <a:p>
            <a:endParaRPr lang="pt-BR" b="1" dirty="0"/>
          </a:p>
          <a:p>
            <a:endParaRPr lang="pt-BR" b="1" dirty="0"/>
          </a:p>
          <a:p>
            <a:endParaRPr lang="pt-BR" dirty="0"/>
          </a:p>
        </p:txBody>
      </p:sp>
      <p:pic>
        <p:nvPicPr>
          <p:cNvPr id="9" name="Destaque Internet_ campanha contra abuso infantil - Guia do Dia 08_05_2013">
            <a:hlinkClick r:id="" action="ppaction://media"/>
            <a:extLst>
              <a:ext uri="{FF2B5EF4-FFF2-40B4-BE49-F238E27FC236}">
                <a16:creationId xmlns:a16="http://schemas.microsoft.com/office/drawing/2014/main" id="{F7DD39A4-173D-410A-9313-55DF68CE306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57736" y="2864839"/>
            <a:ext cx="6096000" cy="2888257"/>
          </a:xfrm>
          <a:prstGeom prst="rect">
            <a:avLst/>
          </a:prstGeom>
        </p:spPr>
      </p:pic>
    </p:spTree>
    <p:extLst>
      <p:ext uri="{BB962C8B-B14F-4D97-AF65-F5344CB8AC3E}">
        <p14:creationId xmlns:p14="http://schemas.microsoft.com/office/powerpoint/2010/main" val="27375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679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30E9226-ED17-43E6-BDAD-3A25278C9965}"/>
              </a:ext>
            </a:extLst>
          </p:cNvPr>
          <p:cNvSpPr>
            <a:spLocks noGrp="1"/>
          </p:cNvSpPr>
          <p:nvPr>
            <p:ph type="title" idx="4294967295"/>
          </p:nvPr>
        </p:nvSpPr>
        <p:spPr>
          <a:xfrm>
            <a:off x="0" y="4487863"/>
            <a:ext cx="8534400" cy="1506537"/>
          </a:xfrm>
        </p:spPr>
        <p:txBody>
          <a:bodyPr>
            <a:normAutofit fontScale="90000"/>
          </a:bodyPr>
          <a:lstStyle/>
          <a:p>
            <a:br>
              <a:rPr lang="pt-BR" dirty="0"/>
            </a:br>
            <a:br>
              <a:rPr lang="pt-BR" dirty="0"/>
            </a:br>
            <a:r>
              <a:rPr lang="pt-BR" dirty="0"/>
              <a:t>   </a:t>
            </a:r>
            <a:endParaRPr lang="pt-BR" b="1" dirty="0"/>
          </a:p>
        </p:txBody>
      </p:sp>
      <p:sp>
        <p:nvSpPr>
          <p:cNvPr id="7" name="Título 1">
            <a:extLst>
              <a:ext uri="{FF2B5EF4-FFF2-40B4-BE49-F238E27FC236}">
                <a16:creationId xmlns:a16="http://schemas.microsoft.com/office/drawing/2014/main" id="{0402E900-41B1-46EF-B6C9-F22DEFB2E6EC}"/>
              </a:ext>
            </a:extLst>
          </p:cNvPr>
          <p:cNvSpPr txBox="1">
            <a:spLocks/>
          </p:cNvSpPr>
          <p:nvPr/>
        </p:nvSpPr>
        <p:spPr bwMode="auto">
          <a:xfrm>
            <a:off x="-257639" y="1784539"/>
            <a:ext cx="8792039" cy="1272541"/>
          </a:xfrm>
          <a:prstGeom prst="rect">
            <a:avLst/>
          </a:prstGeom>
          <a:noFill/>
          <a:ln>
            <a:miter lim="800000"/>
            <a:headEnd/>
            <a:tailEnd/>
          </a:ln>
        </p:spPr>
        <p:txBody>
          <a:bodyPr/>
          <a:lstStyle/>
          <a:p>
            <a:pPr algn="ctr">
              <a:defRPr/>
            </a:pPr>
            <a:r>
              <a:rPr lang="pt-BR" sz="3200" b="1" i="1" dirty="0">
                <a:solidFill>
                  <a:srgbClr val="00B050"/>
                </a:solidFill>
                <a:highlight>
                  <a:srgbClr val="C0C0C0"/>
                </a:highlight>
              </a:rPr>
              <a:t>Espaço em que o </a:t>
            </a:r>
            <a:r>
              <a:rPr lang="pt-BR" sz="3200" b="1" i="1" u="sng" dirty="0">
                <a:solidFill>
                  <a:srgbClr val="00B050"/>
                </a:solidFill>
                <a:highlight>
                  <a:srgbClr val="C0C0C0"/>
                </a:highlight>
              </a:rPr>
              <a:t>comportamento</a:t>
            </a:r>
            <a:r>
              <a:rPr lang="pt-BR" sz="3200" b="1" i="1" dirty="0">
                <a:solidFill>
                  <a:srgbClr val="00B050"/>
                </a:solidFill>
                <a:highlight>
                  <a:srgbClr val="C0C0C0"/>
                </a:highlight>
              </a:rPr>
              <a:t> correto </a:t>
            </a:r>
          </a:p>
          <a:p>
            <a:pPr algn="ctr">
              <a:defRPr/>
            </a:pPr>
            <a:r>
              <a:rPr lang="pt-BR" sz="3200" b="1" i="1" dirty="0">
                <a:solidFill>
                  <a:srgbClr val="00B050"/>
                </a:solidFill>
                <a:highlight>
                  <a:srgbClr val="C0C0C0"/>
                </a:highlight>
              </a:rPr>
              <a:t>é incentivado...</a:t>
            </a:r>
          </a:p>
          <a:p>
            <a:pPr algn="ctr">
              <a:defRPr/>
            </a:pPr>
            <a:endParaRPr lang="pt-BR" sz="3600" b="1" i="1" dirty="0">
              <a:latin typeface="+mj-lt"/>
              <a:ea typeface="+mj-ea"/>
              <a:cs typeface="+mj-cs"/>
            </a:endParaRPr>
          </a:p>
        </p:txBody>
      </p:sp>
      <p:sp>
        <p:nvSpPr>
          <p:cNvPr id="5" name="CaixaDeTexto 4">
            <a:extLst>
              <a:ext uri="{FF2B5EF4-FFF2-40B4-BE49-F238E27FC236}">
                <a16:creationId xmlns:a16="http://schemas.microsoft.com/office/drawing/2014/main" id="{502D1A79-E4CE-45A2-B65D-632DD4104EB4}"/>
              </a:ext>
            </a:extLst>
          </p:cNvPr>
          <p:cNvSpPr txBox="1"/>
          <p:nvPr/>
        </p:nvSpPr>
        <p:spPr>
          <a:xfrm>
            <a:off x="502275" y="863600"/>
            <a:ext cx="9371933" cy="720518"/>
          </a:xfrm>
          <a:prstGeom prst="rect">
            <a:avLst/>
          </a:prstGeom>
          <a:noFill/>
        </p:spPr>
        <p:txBody>
          <a:bodyPr wrap="square" rtlCol="0">
            <a:spAutoFit/>
          </a:bodyPr>
          <a:lstStyle/>
          <a:p>
            <a:pPr defTabSz="621706">
              <a:defRPr/>
            </a:pPr>
            <a:r>
              <a:rPr lang="pt-BR" sz="4082" b="1" spc="68" dirty="0">
                <a:effectLst>
                  <a:outerShdw blurRad="38100" dist="38100" dir="2700000" algn="tl">
                    <a:srgbClr val="000000">
                      <a:alpha val="43137"/>
                    </a:srgbClr>
                  </a:outerShdw>
                </a:effectLst>
                <a:latin typeface="Century Gothic" panose="020B0502020202020204" pitchFamily="34" charset="0"/>
                <a:ea typeface="DejaVu Sans"/>
                <a:cs typeface="Lato" panose="020F0502020204030203" pitchFamily="34" charset="0"/>
              </a:rPr>
              <a:t>Ambiente Íntegro</a:t>
            </a:r>
            <a:endParaRPr lang="pt-BR" sz="4899" b="1" dirty="0">
              <a:latin typeface="Century Gothic" panose="020B0502020202020204" pitchFamily="34" charset="0"/>
              <a:ea typeface="DejaVu Sans"/>
              <a:cs typeface="Lato" panose="020F0502020204030203" pitchFamily="34" charset="0"/>
            </a:endParaRPr>
          </a:p>
        </p:txBody>
      </p:sp>
      <p:sp>
        <p:nvSpPr>
          <p:cNvPr id="9" name="Título 1">
            <a:extLst>
              <a:ext uri="{FF2B5EF4-FFF2-40B4-BE49-F238E27FC236}">
                <a16:creationId xmlns:a16="http://schemas.microsoft.com/office/drawing/2014/main" id="{708D97BF-E8BF-4D37-BB74-A96E746ABE7B}"/>
              </a:ext>
            </a:extLst>
          </p:cNvPr>
          <p:cNvSpPr txBox="1">
            <a:spLocks/>
          </p:cNvSpPr>
          <p:nvPr/>
        </p:nvSpPr>
        <p:spPr bwMode="auto">
          <a:xfrm>
            <a:off x="2067105" y="2589111"/>
            <a:ext cx="8714767" cy="1336779"/>
          </a:xfrm>
          <a:prstGeom prst="rect">
            <a:avLst/>
          </a:prstGeom>
          <a:noFill/>
          <a:ln>
            <a:miter lim="800000"/>
            <a:headEnd/>
            <a:tailEnd/>
          </a:ln>
        </p:spPr>
        <p:txBody>
          <a:bodyPr/>
          <a:lstStyle/>
          <a:p>
            <a:pPr algn="ctr">
              <a:defRPr/>
            </a:pPr>
            <a:endParaRPr lang="pt-BR" sz="3200" b="1" i="1" dirty="0">
              <a:solidFill>
                <a:srgbClr val="00B050"/>
              </a:solidFill>
            </a:endParaRPr>
          </a:p>
          <a:p>
            <a:pPr algn="ctr">
              <a:defRPr/>
            </a:pPr>
            <a:r>
              <a:rPr lang="pt-BR" sz="3200" b="1" dirty="0">
                <a:solidFill>
                  <a:srgbClr val="FF0000"/>
                </a:solidFill>
                <a:highlight>
                  <a:srgbClr val="FFFF00"/>
                </a:highlight>
              </a:rPr>
              <a:t>e o </a:t>
            </a:r>
            <a:r>
              <a:rPr lang="pt-BR" sz="3200" b="1" u="sng" dirty="0">
                <a:solidFill>
                  <a:srgbClr val="FF0000"/>
                </a:solidFill>
                <a:highlight>
                  <a:srgbClr val="FFFF00"/>
                </a:highlight>
              </a:rPr>
              <a:t>comportamento</a:t>
            </a:r>
            <a:r>
              <a:rPr lang="pt-BR" sz="3200" b="1" dirty="0">
                <a:solidFill>
                  <a:srgbClr val="FF0000"/>
                </a:solidFill>
                <a:highlight>
                  <a:srgbClr val="FFFF00"/>
                </a:highlight>
              </a:rPr>
              <a:t> inadequado punido</a:t>
            </a:r>
            <a:endParaRPr lang="pt-BR" sz="3600" b="1" i="1" dirty="0">
              <a:latin typeface="+mj-lt"/>
              <a:ea typeface="+mj-ea"/>
              <a:cs typeface="+mj-cs"/>
            </a:endParaRPr>
          </a:p>
        </p:txBody>
      </p:sp>
      <p:sp>
        <p:nvSpPr>
          <p:cNvPr id="10" name="Título 1">
            <a:extLst>
              <a:ext uri="{FF2B5EF4-FFF2-40B4-BE49-F238E27FC236}">
                <a16:creationId xmlns:a16="http://schemas.microsoft.com/office/drawing/2014/main" id="{35D3847F-98D6-403F-AAB8-7BB114CCAF45}"/>
              </a:ext>
            </a:extLst>
          </p:cNvPr>
          <p:cNvSpPr txBox="1">
            <a:spLocks/>
          </p:cNvSpPr>
          <p:nvPr/>
        </p:nvSpPr>
        <p:spPr bwMode="auto">
          <a:xfrm>
            <a:off x="4441960" y="3819473"/>
            <a:ext cx="7972147" cy="1336779"/>
          </a:xfrm>
          <a:prstGeom prst="rect">
            <a:avLst/>
          </a:prstGeom>
          <a:noFill/>
          <a:ln>
            <a:miter lim="800000"/>
            <a:headEnd/>
            <a:tailEnd/>
          </a:ln>
        </p:spPr>
        <p:txBody>
          <a:bodyPr/>
          <a:lstStyle/>
          <a:p>
            <a:pPr algn="ctr">
              <a:defRPr/>
            </a:pPr>
            <a:endParaRPr lang="pt-BR" sz="3200" b="1" i="1" dirty="0">
              <a:solidFill>
                <a:srgbClr val="00B050"/>
              </a:solidFill>
            </a:endParaRPr>
          </a:p>
          <a:p>
            <a:pPr algn="ctr">
              <a:defRPr/>
            </a:pPr>
            <a:r>
              <a:rPr lang="pt-BR" sz="3200" b="1" dirty="0">
                <a:solidFill>
                  <a:srgbClr val="00B0F0"/>
                </a:solidFill>
                <a:highlight>
                  <a:srgbClr val="00FFFF"/>
                </a:highlight>
              </a:rPr>
              <a:t>de modo a se criar uma cultura de </a:t>
            </a:r>
            <a:r>
              <a:rPr lang="pt-BR" sz="3200" b="1" u="sng" dirty="0">
                <a:solidFill>
                  <a:srgbClr val="00B0F0"/>
                </a:solidFill>
                <a:highlight>
                  <a:srgbClr val="00FFFF"/>
                </a:highlight>
              </a:rPr>
              <a:t>honestidade e confiança</a:t>
            </a:r>
            <a:r>
              <a:rPr lang="pt-BR" sz="2800" b="1" dirty="0">
                <a:solidFill>
                  <a:srgbClr val="00B0F0"/>
                </a:solidFill>
                <a:highlight>
                  <a:srgbClr val="00FFFF"/>
                </a:highlight>
              </a:rPr>
              <a:t>.</a:t>
            </a:r>
            <a:r>
              <a:rPr lang="pt-BR" sz="4400" b="1" i="1" dirty="0">
                <a:solidFill>
                  <a:srgbClr val="00B0F0"/>
                </a:solidFill>
                <a:highlight>
                  <a:srgbClr val="00FFFF"/>
                </a:highlight>
              </a:rPr>
              <a:t> </a:t>
            </a:r>
          </a:p>
          <a:p>
            <a:pPr algn="ctr">
              <a:defRPr/>
            </a:pPr>
            <a:endParaRPr lang="pt-BR" sz="3600" b="1" i="1" dirty="0">
              <a:latin typeface="+mj-lt"/>
              <a:ea typeface="+mj-ea"/>
              <a:cs typeface="+mj-cs"/>
            </a:endParaRPr>
          </a:p>
        </p:txBody>
      </p:sp>
    </p:spTree>
    <p:extLst>
      <p:ext uri="{BB962C8B-B14F-4D97-AF65-F5344CB8AC3E}">
        <p14:creationId xmlns:p14="http://schemas.microsoft.com/office/powerpoint/2010/main" val="141108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1" presetClass="exit" presetSubtype="0" fill="hold" grpId="1" nodeType="clickEffect">
                                  <p:stCondLst>
                                    <p:cond delay="0"/>
                                  </p:stCondLst>
                                  <p:childTnLst>
                                    <p:anim calcmode="lin" valueType="num">
                                      <p:cBhvr>
                                        <p:cTn id="17" dur="1000"/>
                                        <p:tgtEl>
                                          <p:spTgt spid="9"/>
                                        </p:tgtEl>
                                        <p:attrNameLst>
                                          <p:attrName>ppt_w</p:attrName>
                                        </p:attrNameLst>
                                      </p:cBhvr>
                                      <p:tavLst>
                                        <p:tav tm="0">
                                          <p:val>
                                            <p:strVal val="ppt_w"/>
                                          </p:val>
                                        </p:tav>
                                        <p:tav tm="100000">
                                          <p:val>
                                            <p:fltVal val="0"/>
                                          </p:val>
                                        </p:tav>
                                      </p:tavLst>
                                    </p:anim>
                                    <p:anim calcmode="lin" valueType="num">
                                      <p:cBhvr>
                                        <p:cTn id="18" dur="1000"/>
                                        <p:tgtEl>
                                          <p:spTgt spid="9"/>
                                        </p:tgtEl>
                                        <p:attrNameLst>
                                          <p:attrName>ppt_h</p:attrName>
                                        </p:attrNameLst>
                                      </p:cBhvr>
                                      <p:tavLst>
                                        <p:tav tm="0">
                                          <p:val>
                                            <p:strVal val="ppt_h"/>
                                          </p:val>
                                        </p:tav>
                                        <p:tav tm="100000">
                                          <p:val>
                                            <p:fltVal val="0"/>
                                          </p:val>
                                        </p:tav>
                                      </p:tavLst>
                                    </p:anim>
                                    <p:anim calcmode="lin" valueType="num">
                                      <p:cBhvr>
                                        <p:cTn id="19" dur="1000"/>
                                        <p:tgtEl>
                                          <p:spTgt spid="9"/>
                                        </p:tgtEl>
                                        <p:attrNameLst>
                                          <p:attrName>style.rotation</p:attrName>
                                        </p:attrNameLst>
                                      </p:cBhvr>
                                      <p:tavLst>
                                        <p:tav tm="0">
                                          <p:val>
                                            <p:fltVal val="0"/>
                                          </p:val>
                                        </p:tav>
                                        <p:tav tm="100000">
                                          <p:val>
                                            <p:fltVal val="90"/>
                                          </p:val>
                                        </p:tav>
                                      </p:tavLst>
                                    </p:anim>
                                    <p:animEffect transition="out" filter="fade">
                                      <p:cBhvr>
                                        <p:cTn id="20" dur="1000"/>
                                        <p:tgtEl>
                                          <p:spTgt spid="9"/>
                                        </p:tgtEl>
                                      </p:cBhvr>
                                    </p:animEffect>
                                    <p:set>
                                      <p:cBhvr>
                                        <p:cTn id="21" dur="1" fill="hold">
                                          <p:stCondLst>
                                            <p:cond delay="999"/>
                                          </p:stCondLst>
                                        </p:cTn>
                                        <p:tgtEl>
                                          <p:spTgt spid="9"/>
                                        </p:tgtEl>
                                        <p:attrNameLst>
                                          <p:attrName>style.visibility</p:attrName>
                                        </p:attrNameLst>
                                      </p:cBhvr>
                                      <p:to>
                                        <p:strVal val="hidden"/>
                                      </p:to>
                                    </p:set>
                                  </p:childTnLst>
                                </p:cTn>
                              </p:par>
                              <p:par>
                                <p:cTn id="22" presetID="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9" grpId="1"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7544023" y="6309321"/>
            <a:ext cx="2376264" cy="307777"/>
          </a:xfrm>
          <a:prstGeom prst="rect">
            <a:avLst/>
          </a:prstGeom>
        </p:spPr>
        <p:txBody>
          <a:bodyPr wrap="square">
            <a:spAutoFit/>
          </a:bodyPr>
          <a:lstStyle/>
          <a:p>
            <a:r>
              <a:rPr lang="pt-PT" sz="1400" dirty="0"/>
              <a:t>Fonte: </a:t>
            </a:r>
            <a:r>
              <a:rPr lang="pt-BR" sz="1400" dirty="0"/>
              <a:t>HBR – Janeiro 2017</a:t>
            </a:r>
            <a:endParaRPr lang="en-US" sz="1400" dirty="0"/>
          </a:p>
        </p:txBody>
      </p:sp>
      <p:pic>
        <p:nvPicPr>
          <p:cNvPr id="2" name="Imagem 1">
            <a:extLst>
              <a:ext uri="{FF2B5EF4-FFF2-40B4-BE49-F238E27FC236}">
                <a16:creationId xmlns:a16="http://schemas.microsoft.com/office/drawing/2014/main" id="{014C0419-D905-4615-9A6A-BA99F2847EAE}"/>
              </a:ext>
            </a:extLst>
          </p:cNvPr>
          <p:cNvPicPr>
            <a:picLocks noChangeAspect="1"/>
          </p:cNvPicPr>
          <p:nvPr/>
        </p:nvPicPr>
        <p:blipFill>
          <a:blip r:embed="rId2"/>
          <a:stretch>
            <a:fillRect/>
          </a:stretch>
        </p:blipFill>
        <p:spPr>
          <a:xfrm>
            <a:off x="798490" y="1114023"/>
            <a:ext cx="10766737" cy="4979273"/>
          </a:xfrm>
          <a:prstGeom prst="rect">
            <a:avLst/>
          </a:prstGeom>
        </p:spPr>
      </p:pic>
    </p:spTree>
    <p:extLst>
      <p:ext uri="{BB962C8B-B14F-4D97-AF65-F5344CB8AC3E}">
        <p14:creationId xmlns:p14="http://schemas.microsoft.com/office/powerpoint/2010/main" val="563093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id="{042004C3-1545-48C0-BD69-8B5E75D3D342}"/>
              </a:ext>
            </a:extLst>
          </p:cNvPr>
          <p:cNvSpPr txBox="1">
            <a:spLocks/>
          </p:cNvSpPr>
          <p:nvPr/>
        </p:nvSpPr>
        <p:spPr>
          <a:xfrm>
            <a:off x="2092817" y="5179057"/>
            <a:ext cx="7189718" cy="2087459"/>
          </a:xfrm>
          <a:prstGeom prst="rect">
            <a:avLst/>
          </a:prstGeom>
          <a:noFill/>
        </p:spPr>
        <p:txBody>
          <a:bodyP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pt-BR" sz="3200" b="1" dirty="0">
                <a:latin typeface="+mn-lt"/>
                <a:hlinkClick r:id="rId2"/>
              </a:rPr>
              <a:t>carla.arede@cgu.gov.br</a:t>
            </a:r>
            <a:endParaRPr lang="pt-BR" sz="3200" b="1" dirty="0">
              <a:latin typeface="+mn-lt"/>
            </a:endParaRPr>
          </a:p>
          <a:p>
            <a:pPr algn="ctr"/>
            <a:endParaRPr lang="pt-BR" sz="3200" b="1" dirty="0">
              <a:latin typeface="+mn-lt"/>
            </a:endParaRPr>
          </a:p>
          <a:p>
            <a:pPr algn="ctr"/>
            <a:r>
              <a:rPr lang="pt-BR" sz="3200" b="1" dirty="0">
                <a:latin typeface="+mn-lt"/>
              </a:rPr>
              <a:t>(21) 98711-0817</a:t>
            </a:r>
          </a:p>
        </p:txBody>
      </p:sp>
      <p:pic>
        <p:nvPicPr>
          <p:cNvPr id="7" name="Imagem 6">
            <a:extLst>
              <a:ext uri="{FF2B5EF4-FFF2-40B4-BE49-F238E27FC236}">
                <a16:creationId xmlns:a16="http://schemas.microsoft.com/office/drawing/2014/main" id="{8F22A9EA-C3A1-49CF-B05C-6CB6ACA367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2817" y="5005193"/>
            <a:ext cx="1395182" cy="1276090"/>
          </a:xfrm>
          <a:prstGeom prst="rect">
            <a:avLst/>
          </a:prstGeom>
        </p:spPr>
      </p:pic>
      <p:pic>
        <p:nvPicPr>
          <p:cNvPr id="8" name="Imagem 1">
            <a:extLst>
              <a:ext uri="{FF2B5EF4-FFF2-40B4-BE49-F238E27FC236}">
                <a16:creationId xmlns:a16="http://schemas.microsoft.com/office/drawing/2014/main" id="{D69DB961-E8D5-4002-BD29-FC743C404B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89382" y="5262658"/>
            <a:ext cx="658321" cy="761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
            <a:extLst>
              <a:ext uri="{FF2B5EF4-FFF2-40B4-BE49-F238E27FC236}">
                <a16:creationId xmlns:a16="http://schemas.microsoft.com/office/drawing/2014/main" id="{7D55AE72-CAB9-467B-9709-C528B0ABA3DD}"/>
              </a:ext>
            </a:extLst>
          </p:cNvPr>
          <p:cNvSpPr>
            <a:spLocks noChangeArrowheads="1"/>
          </p:cNvSpPr>
          <p:nvPr/>
        </p:nvSpPr>
        <p:spPr bwMode="auto">
          <a:xfrm>
            <a:off x="734096" y="1263504"/>
            <a:ext cx="10586433" cy="3416320"/>
          </a:xfrm>
          <a:prstGeom prst="rect">
            <a:avLst/>
          </a:prstGeom>
          <a:solidFill>
            <a:schemeClr val="accent1">
              <a:lumMod val="40000"/>
              <a:lumOff val="60000"/>
            </a:schemeClr>
          </a:solidFill>
          <a:ln>
            <a:solidFill>
              <a:schemeClr val="accent1">
                <a:lumMod val="75000"/>
              </a:schemeClr>
            </a:solidFill>
          </a:ln>
          <a:effectLst/>
          <a:extLst/>
        </p:spPr>
        <p:txBody>
          <a:bodyPr wrap="squar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pt-BR" altLang="pt-BR" sz="3600" b="1" i="1" dirty="0">
                <a:solidFill>
                  <a:schemeClr val="accent5">
                    <a:lumMod val="75000"/>
                  </a:schemeClr>
                </a:solidFill>
              </a:rPr>
              <a:t>Evoluir é reconhecer nossos erros. </a:t>
            </a:r>
          </a:p>
          <a:p>
            <a:pPr algn="ctr"/>
            <a:endParaRPr lang="pt-BR" altLang="pt-BR" sz="3600" b="1" i="1" dirty="0">
              <a:solidFill>
                <a:schemeClr val="accent5">
                  <a:lumMod val="75000"/>
                </a:schemeClr>
              </a:solidFill>
            </a:endParaRPr>
          </a:p>
          <a:p>
            <a:pPr algn="ctr"/>
            <a:r>
              <a:rPr lang="pt-BR" altLang="pt-BR" sz="3600" b="1" i="1" dirty="0">
                <a:solidFill>
                  <a:schemeClr val="accent5">
                    <a:lumMod val="75000"/>
                  </a:schemeClr>
                </a:solidFill>
              </a:rPr>
              <a:t>Não para consertá-los, mas para não repeti-los.</a:t>
            </a:r>
          </a:p>
          <a:p>
            <a:pPr algn="ctr"/>
            <a:endParaRPr lang="pt-BR" altLang="pt-BR" sz="3600" b="1" i="1" dirty="0">
              <a:solidFill>
                <a:schemeClr val="accent5">
                  <a:lumMod val="75000"/>
                </a:schemeClr>
              </a:solidFill>
            </a:endParaRPr>
          </a:p>
          <a:p>
            <a:pPr algn="r"/>
            <a:r>
              <a:rPr lang="pt-BR" altLang="pt-BR" sz="3600" b="1" i="1" dirty="0">
                <a:solidFill>
                  <a:schemeClr val="accent5">
                    <a:lumMod val="75000"/>
                  </a:schemeClr>
                </a:solidFill>
              </a:rPr>
              <a:t>Amanda </a:t>
            </a:r>
            <a:r>
              <a:rPr lang="pt-BR" altLang="pt-BR" sz="3600" b="1" i="1" dirty="0" err="1">
                <a:solidFill>
                  <a:schemeClr val="accent5">
                    <a:lumMod val="75000"/>
                  </a:schemeClr>
                </a:solidFill>
              </a:rPr>
              <a:t>Chakur</a:t>
            </a:r>
            <a:endParaRPr lang="pt-BR" altLang="pt-BR" sz="6600" b="1" i="1" dirty="0">
              <a:solidFill>
                <a:schemeClr val="accent5">
                  <a:lumMod val="75000"/>
                </a:schemeClr>
              </a:solidFill>
            </a:endParaRPr>
          </a:p>
          <a:p>
            <a:pPr algn="ctr"/>
            <a:br>
              <a:rPr lang="pt-BR" altLang="pt-BR" dirty="0">
                <a:solidFill>
                  <a:schemeClr val="accent5">
                    <a:lumMod val="75000"/>
                  </a:schemeClr>
                </a:solidFill>
              </a:rPr>
            </a:br>
            <a:endParaRPr lang="pt-BR" altLang="pt-BR" dirty="0">
              <a:solidFill>
                <a:schemeClr val="accent5">
                  <a:lumMod val="75000"/>
                </a:schemeClr>
              </a:solidFill>
            </a:endParaRPr>
          </a:p>
        </p:txBody>
      </p:sp>
    </p:spTree>
    <p:extLst>
      <p:ext uri="{BB962C8B-B14F-4D97-AF65-F5344CB8AC3E}">
        <p14:creationId xmlns:p14="http://schemas.microsoft.com/office/powerpoint/2010/main" val="2403490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ixaDeTexto 5">
            <a:extLst>
              <a:ext uri="{FF2B5EF4-FFF2-40B4-BE49-F238E27FC236}">
                <a16:creationId xmlns:a16="http://schemas.microsoft.com/office/drawing/2014/main" id="{857FD671-E965-4CA6-ABFE-7BCF385A3AD9}"/>
              </a:ext>
            </a:extLst>
          </p:cNvPr>
          <p:cNvSpPr txBox="1"/>
          <p:nvPr/>
        </p:nvSpPr>
        <p:spPr>
          <a:xfrm>
            <a:off x="1052847" y="1052968"/>
            <a:ext cx="9665594" cy="1231106"/>
          </a:xfrm>
          <a:prstGeom prst="rect">
            <a:avLst/>
          </a:prstGeom>
          <a:noFill/>
        </p:spPr>
        <p:txBody>
          <a:bodyPr wrap="square" rtlCol="0">
            <a:spAutoFit/>
          </a:bodyPr>
          <a:lstStyle/>
          <a:p>
            <a:pPr algn="ctr"/>
            <a:r>
              <a:rPr lang="pt-BR" sz="2800" b="1" dirty="0"/>
              <a:t>Corrupção e desvios éticos, de um modo geral, não são doenças </a:t>
            </a:r>
            <a:r>
              <a:rPr lang="pt-BR" sz="2800" dirty="0"/>
              <a:t>e/ou falhas decorrentes de má formação genética.</a:t>
            </a:r>
          </a:p>
          <a:p>
            <a:endParaRPr lang="pt-BR" dirty="0"/>
          </a:p>
        </p:txBody>
      </p:sp>
      <p:grpSp>
        <p:nvGrpSpPr>
          <p:cNvPr id="2" name="Agrupar 1">
            <a:extLst>
              <a:ext uri="{FF2B5EF4-FFF2-40B4-BE49-F238E27FC236}">
                <a16:creationId xmlns:a16="http://schemas.microsoft.com/office/drawing/2014/main" id="{6437E98F-F8BD-4310-BCAB-4ABD86F1536B}"/>
              </a:ext>
            </a:extLst>
          </p:cNvPr>
          <p:cNvGrpSpPr/>
          <p:nvPr/>
        </p:nvGrpSpPr>
        <p:grpSpPr>
          <a:xfrm>
            <a:off x="1468190" y="2417074"/>
            <a:ext cx="8834908" cy="3941436"/>
            <a:chOff x="1468190" y="2008001"/>
            <a:chExt cx="8834908" cy="3941436"/>
          </a:xfrm>
        </p:grpSpPr>
        <p:sp>
          <p:nvSpPr>
            <p:cNvPr id="5" name="CaixaDeTexto 4">
              <a:extLst>
                <a:ext uri="{FF2B5EF4-FFF2-40B4-BE49-F238E27FC236}">
                  <a16:creationId xmlns:a16="http://schemas.microsoft.com/office/drawing/2014/main" id="{0D7DFC37-4ACE-44FB-9475-D17000ECCD37}"/>
                </a:ext>
              </a:extLst>
            </p:cNvPr>
            <p:cNvSpPr txBox="1"/>
            <p:nvPr/>
          </p:nvSpPr>
          <p:spPr>
            <a:xfrm>
              <a:off x="1468190" y="3338594"/>
              <a:ext cx="8834908" cy="2610843"/>
            </a:xfrm>
            <a:prstGeom prst="rect">
              <a:avLst/>
            </a:prstGeom>
            <a:solidFill>
              <a:schemeClr val="accent1">
                <a:lumMod val="20000"/>
                <a:lumOff val="80000"/>
              </a:schemeClr>
            </a:solidFill>
          </p:spPr>
          <p:txBody>
            <a:bodyPr wrap="square" rtlCol="0">
              <a:spAutoFit/>
            </a:bodyPr>
            <a:lstStyle/>
            <a:p>
              <a:pPr algn="ctr">
                <a:lnSpc>
                  <a:spcPct val="150000"/>
                </a:lnSpc>
              </a:pPr>
              <a:r>
                <a:rPr lang="pt-BR" sz="2800" dirty="0"/>
                <a:t>Não existe vacina antiética ou anticorrupção, motivo pelo qual </a:t>
              </a:r>
              <a:r>
                <a:rPr lang="pt-BR" sz="2800" b="1" dirty="0"/>
                <a:t>precisamos todos os dias nos relembrar </a:t>
              </a:r>
              <a:r>
                <a:rPr lang="pt-BR" sz="2800" dirty="0"/>
                <a:t>que existe o certo e o errado e </a:t>
              </a:r>
              <a:r>
                <a:rPr lang="pt-BR" sz="2800" b="1" dirty="0"/>
                <a:t>tomar novamente uma decisão </a:t>
              </a:r>
              <a:r>
                <a:rPr lang="pt-BR" sz="2800" dirty="0"/>
                <a:t>a respeito de qual caminho seguir.</a:t>
              </a:r>
            </a:p>
          </p:txBody>
        </p:sp>
        <p:sp>
          <p:nvSpPr>
            <p:cNvPr id="7" name="Seta: para Baixo 6">
              <a:extLst>
                <a:ext uri="{FF2B5EF4-FFF2-40B4-BE49-F238E27FC236}">
                  <a16:creationId xmlns:a16="http://schemas.microsoft.com/office/drawing/2014/main" id="{05E9E00A-5A3D-4EA8-A898-29EA50600531}"/>
                </a:ext>
              </a:extLst>
            </p:cNvPr>
            <p:cNvSpPr/>
            <p:nvPr/>
          </p:nvSpPr>
          <p:spPr>
            <a:xfrm>
              <a:off x="5005137" y="2008001"/>
              <a:ext cx="1035054" cy="12311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Tree>
    <p:extLst>
      <p:ext uri="{BB962C8B-B14F-4D97-AF65-F5344CB8AC3E}">
        <p14:creationId xmlns:p14="http://schemas.microsoft.com/office/powerpoint/2010/main" val="135501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BA5832D5-1DC3-4EF9-985E-44363C7E5043}"/>
              </a:ext>
            </a:extLst>
          </p:cNvPr>
          <p:cNvSpPr txBox="1"/>
          <p:nvPr/>
        </p:nvSpPr>
        <p:spPr>
          <a:xfrm>
            <a:off x="125921" y="840302"/>
            <a:ext cx="11091577" cy="846257"/>
          </a:xfrm>
          <a:prstGeom prst="rect">
            <a:avLst/>
          </a:prstGeom>
          <a:noFill/>
        </p:spPr>
        <p:txBody>
          <a:bodyPr wrap="square" rtlCol="0">
            <a:spAutoFit/>
          </a:bodyPr>
          <a:lstStyle/>
          <a:p>
            <a:pPr algn="ctr" defTabSz="621706">
              <a:defRPr/>
            </a:pPr>
            <a:r>
              <a:rPr lang="pt-BR" sz="4400" b="1" spc="68" dirty="0">
                <a:effectLst>
                  <a:outerShdw blurRad="38100" dist="38100" dir="2700000" algn="tl">
                    <a:srgbClr val="000000">
                      <a:alpha val="43137"/>
                    </a:srgbClr>
                  </a:outerShdw>
                </a:effectLst>
                <a:latin typeface="Century Gothic" panose="020B0502020202020204" pitchFamily="34" charset="0"/>
                <a:ea typeface="DejaVu Sans"/>
                <a:cs typeface="Lato" panose="020F0502020204030203" pitchFamily="34" charset="0"/>
              </a:rPr>
              <a:t>Corrupção – Principais Características</a:t>
            </a:r>
            <a:r>
              <a:rPr lang="pt-BR" sz="4899" dirty="0">
                <a:solidFill>
                  <a:srgbClr val="CC3910"/>
                </a:solidFill>
                <a:latin typeface="Britannic Bold" panose="020B0903060703020204" pitchFamily="34" charset="0"/>
                <a:ea typeface="DejaVu Sans"/>
                <a:cs typeface="Lato" panose="020F0502020204030203" pitchFamily="34" charset="0"/>
              </a:rPr>
              <a:t> </a:t>
            </a:r>
          </a:p>
        </p:txBody>
      </p:sp>
      <p:sp>
        <p:nvSpPr>
          <p:cNvPr id="7" name="CaixaDeTexto 6">
            <a:extLst>
              <a:ext uri="{FF2B5EF4-FFF2-40B4-BE49-F238E27FC236}">
                <a16:creationId xmlns:a16="http://schemas.microsoft.com/office/drawing/2014/main" id="{F698889D-2F7C-44F3-90D1-CA9ACE2EEECD}"/>
              </a:ext>
            </a:extLst>
          </p:cNvPr>
          <p:cNvSpPr txBox="1"/>
          <p:nvPr/>
        </p:nvSpPr>
        <p:spPr>
          <a:xfrm>
            <a:off x="1479856" y="1868807"/>
            <a:ext cx="9232288" cy="4502836"/>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spAutoFit/>
          </a:bodyPr>
          <a:lstStyle/>
          <a:p>
            <a:pPr algn="ctr" defTabSz="621706">
              <a:lnSpc>
                <a:spcPct val="110000"/>
              </a:lnSpc>
              <a:defRPr/>
            </a:pPr>
            <a:r>
              <a:rPr lang="pt-BR" sz="4400" dirty="0">
                <a:solidFill>
                  <a:srgbClr val="EEECE1">
                    <a:lumMod val="10000"/>
                  </a:srgbClr>
                </a:solidFill>
                <a:latin typeface="Segoe UI" panose="020B0502040204020203" pitchFamily="34" charset="0"/>
                <a:ea typeface="DejaVu Sans"/>
                <a:cs typeface="Segoe UI" panose="020B0502040204020203" pitchFamily="34" charset="0"/>
              </a:rPr>
              <a:t>É o </a:t>
            </a:r>
            <a:r>
              <a:rPr lang="pt-BR" sz="4400" b="1" dirty="0">
                <a:solidFill>
                  <a:srgbClr val="FF0000"/>
                </a:solidFill>
                <a:latin typeface="Segoe UI" panose="020B0502040204020203" pitchFamily="34" charset="0"/>
                <a:ea typeface="DejaVu Sans"/>
                <a:cs typeface="Segoe UI" panose="020B0502040204020203" pitchFamily="34" charset="0"/>
              </a:rPr>
              <a:t>abuso do poder</a:t>
            </a:r>
            <a:r>
              <a:rPr lang="pt-BR" sz="4400" dirty="0">
                <a:solidFill>
                  <a:srgbClr val="FF0000"/>
                </a:solidFill>
                <a:latin typeface="Segoe UI" panose="020B0502040204020203" pitchFamily="34" charset="0"/>
                <a:ea typeface="DejaVu Sans"/>
                <a:cs typeface="Segoe UI" panose="020B0502040204020203" pitchFamily="34" charset="0"/>
              </a:rPr>
              <a:t> </a:t>
            </a:r>
            <a:r>
              <a:rPr lang="pt-BR" sz="4400" dirty="0">
                <a:solidFill>
                  <a:srgbClr val="EEECE1">
                    <a:lumMod val="10000"/>
                  </a:srgbClr>
                </a:solidFill>
                <a:latin typeface="Segoe UI" panose="020B0502040204020203" pitchFamily="34" charset="0"/>
                <a:ea typeface="DejaVu Sans"/>
                <a:cs typeface="Segoe UI" panose="020B0502040204020203" pitchFamily="34" charset="0"/>
              </a:rPr>
              <a:t>confiado para </a:t>
            </a:r>
          </a:p>
          <a:p>
            <a:pPr algn="ctr" defTabSz="621706">
              <a:lnSpc>
                <a:spcPct val="110000"/>
              </a:lnSpc>
              <a:defRPr/>
            </a:pPr>
            <a:r>
              <a:rPr lang="pt-BR" sz="4400" dirty="0">
                <a:solidFill>
                  <a:srgbClr val="EEECE1">
                    <a:lumMod val="10000"/>
                  </a:srgbClr>
                </a:solidFill>
                <a:latin typeface="Segoe UI" panose="020B0502040204020203" pitchFamily="34" charset="0"/>
                <a:ea typeface="DejaVu Sans"/>
                <a:cs typeface="Segoe UI" panose="020B0502040204020203" pitchFamily="34" charset="0"/>
              </a:rPr>
              <a:t>ganhos privados.</a:t>
            </a:r>
          </a:p>
          <a:p>
            <a:pPr algn="ctr" defTabSz="621706">
              <a:lnSpc>
                <a:spcPct val="110000"/>
              </a:lnSpc>
              <a:defRPr/>
            </a:pPr>
            <a:r>
              <a:rPr lang="pt-BR" sz="4400" dirty="0">
                <a:solidFill>
                  <a:srgbClr val="EEECE1">
                    <a:lumMod val="10000"/>
                  </a:srgbClr>
                </a:solidFill>
                <a:latin typeface="Segoe UI" panose="020B0502040204020203" pitchFamily="34" charset="0"/>
                <a:ea typeface="DejaVu Sans"/>
                <a:cs typeface="Segoe UI" panose="020B0502040204020203" pitchFamily="34" charset="0"/>
              </a:rPr>
              <a:t>Envolve a prática de atos ilícitos ou ilegítimos de forma deliberada ou </a:t>
            </a:r>
            <a:r>
              <a:rPr lang="pt-BR" sz="4400" b="1" dirty="0">
                <a:solidFill>
                  <a:srgbClr val="FF0000"/>
                </a:solidFill>
                <a:latin typeface="Segoe UI" panose="020B0502040204020203" pitchFamily="34" charset="0"/>
                <a:ea typeface="DejaVu Sans"/>
                <a:cs typeface="Segoe UI" panose="020B0502040204020203" pitchFamily="34" charset="0"/>
              </a:rPr>
              <a:t>intencional</a:t>
            </a:r>
            <a:r>
              <a:rPr lang="pt-BR" sz="4400" dirty="0">
                <a:solidFill>
                  <a:srgbClr val="EEECE1">
                    <a:lumMod val="10000"/>
                  </a:srgbClr>
                </a:solidFill>
                <a:latin typeface="Segoe UI" panose="020B0502040204020203" pitchFamily="34" charset="0"/>
                <a:ea typeface="DejaVu Sans"/>
                <a:cs typeface="Segoe UI" panose="020B0502040204020203" pitchFamily="34" charset="0"/>
              </a:rPr>
              <a:t> e se caracteriza por uma </a:t>
            </a:r>
            <a:r>
              <a:rPr lang="pt-BR" sz="4400" b="1" dirty="0">
                <a:solidFill>
                  <a:srgbClr val="FF0000"/>
                </a:solidFill>
                <a:latin typeface="Segoe UI" panose="020B0502040204020203" pitchFamily="34" charset="0"/>
                <a:ea typeface="DejaVu Sans"/>
                <a:cs typeface="Segoe UI" panose="020B0502040204020203" pitchFamily="34" charset="0"/>
              </a:rPr>
              <a:t>quebra de confiança</a:t>
            </a:r>
            <a:r>
              <a:rPr lang="pt-BR" sz="4400" b="1" dirty="0">
                <a:solidFill>
                  <a:srgbClr val="EEECE1">
                    <a:lumMod val="10000"/>
                  </a:srgbClr>
                </a:solidFill>
                <a:latin typeface="Segoe UI" panose="020B0502040204020203" pitchFamily="34" charset="0"/>
                <a:ea typeface="DejaVu Sans"/>
                <a:cs typeface="Segoe UI" panose="020B0502040204020203" pitchFamily="34" charset="0"/>
              </a:rPr>
              <a:t>.</a:t>
            </a:r>
          </a:p>
        </p:txBody>
      </p:sp>
      <p:sp>
        <p:nvSpPr>
          <p:cNvPr id="4" name="CaixaDeTexto 3">
            <a:extLst>
              <a:ext uri="{FF2B5EF4-FFF2-40B4-BE49-F238E27FC236}">
                <a16:creationId xmlns:a16="http://schemas.microsoft.com/office/drawing/2014/main" id="{A3F1F756-CF52-4806-8E25-E29FFD3B8090}"/>
              </a:ext>
            </a:extLst>
          </p:cNvPr>
          <p:cNvSpPr txBox="1"/>
          <p:nvPr/>
        </p:nvSpPr>
        <p:spPr>
          <a:xfrm>
            <a:off x="9065510" y="6553892"/>
            <a:ext cx="3126490" cy="259943"/>
          </a:xfrm>
          <a:prstGeom prst="rect">
            <a:avLst/>
          </a:prstGeom>
          <a:noFill/>
        </p:spPr>
        <p:txBody>
          <a:bodyPr wrap="square" rtlCol="0">
            <a:spAutoFit/>
          </a:bodyPr>
          <a:lstStyle/>
          <a:p>
            <a:pPr defTabSz="621706">
              <a:defRPr/>
            </a:pPr>
            <a:r>
              <a:rPr lang="pt-BR" sz="1089" i="1" dirty="0">
                <a:solidFill>
                  <a:prstClr val="black"/>
                </a:solidFill>
                <a:latin typeface="Arial"/>
                <a:ea typeface="DejaVu Sans"/>
                <a:cs typeface="DejaVu Sans"/>
              </a:rPr>
              <a:t>TI/ Ref. Combate Fraude e Corrupção - TCU</a:t>
            </a:r>
          </a:p>
        </p:txBody>
      </p:sp>
    </p:spTree>
    <p:extLst>
      <p:ext uri="{BB962C8B-B14F-4D97-AF65-F5344CB8AC3E}">
        <p14:creationId xmlns:p14="http://schemas.microsoft.com/office/powerpoint/2010/main" val="2319167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4274EB5E-F530-4C82-A2CE-DDFBFF392F1A}"/>
              </a:ext>
            </a:extLst>
          </p:cNvPr>
          <p:cNvPicPr>
            <a:picLocks noChangeAspect="1"/>
          </p:cNvPicPr>
          <p:nvPr/>
        </p:nvPicPr>
        <p:blipFill>
          <a:blip r:embed="rId3"/>
          <a:stretch>
            <a:fillRect/>
          </a:stretch>
        </p:blipFill>
        <p:spPr>
          <a:xfrm>
            <a:off x="1050700" y="835933"/>
            <a:ext cx="9291035" cy="5582992"/>
          </a:xfrm>
          <a:prstGeom prst="rect">
            <a:avLst/>
          </a:prstGeom>
        </p:spPr>
      </p:pic>
      <p:sp>
        <p:nvSpPr>
          <p:cNvPr id="6" name="Retângulo 5">
            <a:extLst>
              <a:ext uri="{FF2B5EF4-FFF2-40B4-BE49-F238E27FC236}">
                <a16:creationId xmlns:a16="http://schemas.microsoft.com/office/drawing/2014/main" id="{B5C45E12-95D4-4729-83D2-FAE7BE68284B}"/>
              </a:ext>
            </a:extLst>
          </p:cNvPr>
          <p:cNvSpPr/>
          <p:nvPr/>
        </p:nvSpPr>
        <p:spPr>
          <a:xfrm>
            <a:off x="7115577" y="6581001"/>
            <a:ext cx="7276563" cy="276999"/>
          </a:xfrm>
          <a:prstGeom prst="rect">
            <a:avLst/>
          </a:prstGeom>
        </p:spPr>
        <p:txBody>
          <a:bodyPr wrap="square">
            <a:spAutoFit/>
          </a:bodyPr>
          <a:lstStyle/>
          <a:p>
            <a:r>
              <a:rPr lang="pt-BR" sz="1200" dirty="0">
                <a:hlinkClick r:id="rId4"/>
              </a:rPr>
              <a:t>https://veja.abril.com.br/revista-veja/como-nasce-um-corruptor/</a:t>
            </a:r>
            <a:endParaRPr lang="pt-BR" sz="1200" dirty="0"/>
          </a:p>
        </p:txBody>
      </p:sp>
      <p:sp>
        <p:nvSpPr>
          <p:cNvPr id="7" name="Elipse 6">
            <a:extLst>
              <a:ext uri="{FF2B5EF4-FFF2-40B4-BE49-F238E27FC236}">
                <a16:creationId xmlns:a16="http://schemas.microsoft.com/office/drawing/2014/main" id="{4939BE0F-263D-43EC-80EA-75337FFCD845}"/>
              </a:ext>
            </a:extLst>
          </p:cNvPr>
          <p:cNvSpPr/>
          <p:nvPr/>
        </p:nvSpPr>
        <p:spPr>
          <a:xfrm>
            <a:off x="7585655" y="1783725"/>
            <a:ext cx="2137893" cy="457200"/>
          </a:xfrm>
          <a:prstGeom prst="ellipse">
            <a:avLst/>
          </a:prstGeom>
          <a:solidFill>
            <a:srgbClr val="ACD433">
              <a:alpha val="2588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535315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a:extLst>
              <a:ext uri="{FF2B5EF4-FFF2-40B4-BE49-F238E27FC236}">
                <a16:creationId xmlns:a16="http://schemas.microsoft.com/office/drawing/2014/main" id="{B5C45E12-95D4-4729-83D2-FAE7BE68284B}"/>
              </a:ext>
            </a:extLst>
          </p:cNvPr>
          <p:cNvSpPr/>
          <p:nvPr/>
        </p:nvSpPr>
        <p:spPr>
          <a:xfrm>
            <a:off x="7102698" y="6498584"/>
            <a:ext cx="7276563" cy="276999"/>
          </a:xfrm>
          <a:prstGeom prst="rect">
            <a:avLst/>
          </a:prstGeom>
        </p:spPr>
        <p:txBody>
          <a:bodyPr wrap="square">
            <a:spAutoFit/>
          </a:bodyPr>
          <a:lstStyle/>
          <a:p>
            <a:r>
              <a:rPr lang="pt-BR" sz="1200" dirty="0">
                <a:hlinkClick r:id="rId3"/>
              </a:rPr>
              <a:t>https://veja.abril.com.br/revista-veja/como-nasce-um-corruptor/</a:t>
            </a:r>
            <a:endParaRPr lang="pt-BR" sz="1200" dirty="0"/>
          </a:p>
        </p:txBody>
      </p:sp>
      <p:sp>
        <p:nvSpPr>
          <p:cNvPr id="2" name="Retângulo 1">
            <a:extLst>
              <a:ext uri="{FF2B5EF4-FFF2-40B4-BE49-F238E27FC236}">
                <a16:creationId xmlns:a16="http://schemas.microsoft.com/office/drawing/2014/main" id="{9196CDFD-EA39-4174-89DF-E2026CE9EAFD}"/>
              </a:ext>
            </a:extLst>
          </p:cNvPr>
          <p:cNvSpPr/>
          <p:nvPr/>
        </p:nvSpPr>
        <p:spPr>
          <a:xfrm>
            <a:off x="744828" y="817808"/>
            <a:ext cx="10702343" cy="4370427"/>
          </a:xfrm>
          <a:prstGeom prst="rect">
            <a:avLst/>
          </a:prstGeom>
        </p:spPr>
        <p:txBody>
          <a:bodyPr wrap="square">
            <a:spAutoFit/>
          </a:bodyPr>
          <a:lstStyle/>
          <a:p>
            <a:r>
              <a:rPr lang="pt-BR" sz="3200" b="1" dirty="0"/>
              <a:t>Qual é o perfil do executivo criminoso? </a:t>
            </a:r>
          </a:p>
          <a:p>
            <a:endParaRPr lang="pt-BR" dirty="0"/>
          </a:p>
          <a:p>
            <a:r>
              <a:rPr lang="pt-BR" dirty="0"/>
              <a:t>Salvo raras exceções, são </a:t>
            </a:r>
            <a:r>
              <a:rPr lang="pt-BR" sz="2400" b="1" dirty="0"/>
              <a:t>pessoas triviais</a:t>
            </a:r>
            <a:r>
              <a:rPr lang="pt-BR" dirty="0"/>
              <a:t>. </a:t>
            </a:r>
          </a:p>
          <a:p>
            <a:endParaRPr lang="pt-BR" dirty="0"/>
          </a:p>
          <a:p>
            <a:r>
              <a:rPr lang="pt-BR" dirty="0"/>
              <a:t>Se eu descrevesse dois empresários — um honesto e o outro que cometeu crimes —, </a:t>
            </a:r>
            <a:r>
              <a:rPr lang="pt-BR" sz="2400" b="1" dirty="0"/>
              <a:t>ninguém identificaria a maçã podre do cesto</a:t>
            </a:r>
            <a:r>
              <a:rPr lang="pt-BR" sz="2000" b="1" dirty="0"/>
              <a:t>. </a:t>
            </a:r>
          </a:p>
          <a:p>
            <a:endParaRPr lang="pt-BR" dirty="0"/>
          </a:p>
          <a:p>
            <a:r>
              <a:rPr lang="pt-BR" dirty="0"/>
              <a:t>São pessoas cordiais, metódicas, que </a:t>
            </a:r>
            <a:r>
              <a:rPr lang="pt-BR" sz="2400" b="1" dirty="0"/>
              <a:t>você chamaria para um </a:t>
            </a:r>
            <a:r>
              <a:rPr lang="pt-BR" sz="2400" b="1" dirty="0" err="1"/>
              <a:t>happy</a:t>
            </a:r>
            <a:r>
              <a:rPr lang="pt-BR" sz="2400" b="1" dirty="0"/>
              <a:t> hour</a:t>
            </a:r>
            <a:r>
              <a:rPr lang="pt-BR" dirty="0"/>
              <a:t>.</a:t>
            </a:r>
          </a:p>
          <a:p>
            <a:endParaRPr lang="pt-BR" dirty="0"/>
          </a:p>
          <a:p>
            <a:r>
              <a:rPr lang="pt-BR" dirty="0"/>
              <a:t>O criminoso de colarinho-branco tem o </a:t>
            </a:r>
            <a:r>
              <a:rPr lang="pt-BR" sz="2400" b="1" dirty="0"/>
              <a:t>mesmo perfil de um cidadão comum</a:t>
            </a:r>
            <a:r>
              <a:rPr lang="pt-BR" dirty="0"/>
              <a:t>. </a:t>
            </a:r>
          </a:p>
          <a:p>
            <a:endParaRPr lang="pt-BR" dirty="0"/>
          </a:p>
          <a:p>
            <a:r>
              <a:rPr lang="pt-BR" dirty="0"/>
              <a:t>O que muda é até onde ele está disposto a ir para ter bons resultados nos negócios. </a:t>
            </a:r>
          </a:p>
          <a:p>
            <a:endParaRPr lang="pt-BR" dirty="0"/>
          </a:p>
        </p:txBody>
      </p:sp>
      <p:pic>
        <p:nvPicPr>
          <p:cNvPr id="3" name="Imagem 2">
            <a:extLst>
              <a:ext uri="{FF2B5EF4-FFF2-40B4-BE49-F238E27FC236}">
                <a16:creationId xmlns:a16="http://schemas.microsoft.com/office/drawing/2014/main" id="{CBB538B4-D049-40AF-82F2-F7A42328E470}"/>
              </a:ext>
            </a:extLst>
          </p:cNvPr>
          <p:cNvPicPr>
            <a:picLocks noChangeAspect="1"/>
          </p:cNvPicPr>
          <p:nvPr/>
        </p:nvPicPr>
        <p:blipFill>
          <a:blip r:embed="rId4"/>
          <a:stretch>
            <a:fillRect/>
          </a:stretch>
        </p:blipFill>
        <p:spPr>
          <a:xfrm>
            <a:off x="1397357" y="4939048"/>
            <a:ext cx="9019503" cy="1559536"/>
          </a:xfrm>
          <a:prstGeom prst="rect">
            <a:avLst/>
          </a:prstGeom>
        </p:spPr>
      </p:pic>
    </p:spTree>
    <p:extLst>
      <p:ext uri="{BB962C8B-B14F-4D97-AF65-F5344CB8AC3E}">
        <p14:creationId xmlns:p14="http://schemas.microsoft.com/office/powerpoint/2010/main" val="3837319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1ED98290-856B-4AEF-9B82-CE1503CC4228}"/>
              </a:ext>
            </a:extLst>
          </p:cNvPr>
          <p:cNvSpPr/>
          <p:nvPr/>
        </p:nvSpPr>
        <p:spPr>
          <a:xfrm>
            <a:off x="1036852" y="752390"/>
            <a:ext cx="6540765" cy="720518"/>
          </a:xfrm>
          <a:prstGeom prst="rect">
            <a:avLst/>
          </a:prstGeom>
        </p:spPr>
        <p:txBody>
          <a:bodyPr wrap="none">
            <a:spAutoFit/>
          </a:bodyPr>
          <a:lstStyle/>
          <a:p>
            <a:r>
              <a:rPr lang="pt-BR" sz="4000" b="1" spc="68" dirty="0">
                <a:effectLst>
                  <a:outerShdw blurRad="38100" dist="38100" dir="2700000" algn="tl">
                    <a:srgbClr val="000000">
                      <a:alpha val="43137"/>
                    </a:srgbClr>
                  </a:outerShdw>
                </a:effectLst>
                <a:latin typeface="Century Gothic" panose="020B0502020202020204" pitchFamily="34" charset="0"/>
              </a:rPr>
              <a:t>Psicopatas Corporativos</a:t>
            </a:r>
          </a:p>
        </p:txBody>
      </p:sp>
      <p:pic>
        <p:nvPicPr>
          <p:cNvPr id="5" name="Imagem 4">
            <a:extLst>
              <a:ext uri="{FF2B5EF4-FFF2-40B4-BE49-F238E27FC236}">
                <a16:creationId xmlns:a16="http://schemas.microsoft.com/office/drawing/2014/main" id="{567AC37A-1F17-43FF-B43C-C8B751746F31}"/>
              </a:ext>
            </a:extLst>
          </p:cNvPr>
          <p:cNvPicPr>
            <a:picLocks noChangeAspect="1"/>
          </p:cNvPicPr>
          <p:nvPr/>
        </p:nvPicPr>
        <p:blipFill>
          <a:blip r:embed="rId3"/>
          <a:stretch>
            <a:fillRect/>
          </a:stretch>
        </p:blipFill>
        <p:spPr>
          <a:xfrm>
            <a:off x="457200" y="1472908"/>
            <a:ext cx="7611413" cy="5352197"/>
          </a:xfrm>
          <a:prstGeom prst="rect">
            <a:avLst/>
          </a:prstGeom>
        </p:spPr>
      </p:pic>
      <p:pic>
        <p:nvPicPr>
          <p:cNvPr id="5122" name="Picture 2" descr="Mentes perigosas â O psicopata mora ao lado (EdiÃ§Ã£o comemorativa de 10Âº aniversÃ¡rio) por [Silva, Ana Beatriz Barbosa]">
            <a:extLst>
              <a:ext uri="{FF2B5EF4-FFF2-40B4-BE49-F238E27FC236}">
                <a16:creationId xmlns:a16="http://schemas.microsoft.com/office/drawing/2014/main" id="{9D364FC8-C316-4A14-BDFD-879BEE3A71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750" y="1548435"/>
            <a:ext cx="3238500" cy="4762500"/>
          </a:xfrm>
          <a:prstGeom prst="rect">
            <a:avLst/>
          </a:prstGeom>
          <a:noFill/>
          <a:extLst>
            <a:ext uri="{909E8E84-426E-40DD-AFC4-6F175D3DCCD1}">
              <a14:hiddenFill xmlns:a14="http://schemas.microsoft.com/office/drawing/2010/main">
                <a:solidFill>
                  <a:srgbClr val="FFFFFF"/>
                </a:solidFill>
              </a14:hiddenFill>
            </a:ext>
          </a:extLst>
        </p:spPr>
      </p:pic>
      <p:sp>
        <p:nvSpPr>
          <p:cNvPr id="2" name="Retângulo 1">
            <a:extLst>
              <a:ext uri="{FF2B5EF4-FFF2-40B4-BE49-F238E27FC236}">
                <a16:creationId xmlns:a16="http://schemas.microsoft.com/office/drawing/2014/main" id="{57012D89-CEF7-460A-983F-3115D8D060A5}"/>
              </a:ext>
            </a:extLst>
          </p:cNvPr>
          <p:cNvSpPr/>
          <p:nvPr/>
        </p:nvSpPr>
        <p:spPr>
          <a:xfrm>
            <a:off x="457200" y="5955633"/>
            <a:ext cx="7120417" cy="517358"/>
          </a:xfrm>
          <a:prstGeom prst="rect">
            <a:avLst/>
          </a:prstGeom>
          <a:solidFill>
            <a:srgbClr val="5B9BD5">
              <a:alpha val="27059"/>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055710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ítulo 2">
            <a:extLst>
              <a:ext uri="{FF2B5EF4-FFF2-40B4-BE49-F238E27FC236}">
                <a16:creationId xmlns:a16="http://schemas.microsoft.com/office/drawing/2014/main" id="{5B281F00-6F68-4562-8B55-677774C002E1}"/>
              </a:ext>
            </a:extLst>
          </p:cNvPr>
          <p:cNvSpPr>
            <a:spLocks noGrp="1"/>
          </p:cNvSpPr>
          <p:nvPr>
            <p:ph type="subTitle" idx="4294967295"/>
          </p:nvPr>
        </p:nvSpPr>
        <p:spPr>
          <a:xfrm>
            <a:off x="379927" y="1181660"/>
            <a:ext cx="5616575" cy="3786187"/>
          </a:xfrm>
        </p:spPr>
        <p:txBody>
          <a:bodyPr vert="horz" lIns="91440" tIns="45720" rIns="91440" bIns="45720" rtlCol="0">
            <a:noAutofit/>
          </a:bodyPr>
          <a:lstStyle/>
          <a:p>
            <a:pPr algn="ctr"/>
            <a:r>
              <a:rPr lang="en-US" sz="3900" b="0" i="0" kern="1200" dirty="0">
                <a:solidFill>
                  <a:schemeClr val="tx1"/>
                </a:solidFill>
                <a:latin typeface="+mj-lt"/>
                <a:ea typeface="+mj-ea"/>
                <a:cs typeface="+mj-cs"/>
              </a:rPr>
              <a:t>PERCEPÇÕES DE </a:t>
            </a:r>
            <a:r>
              <a:rPr lang="en-US" sz="3900" b="1" i="0" kern="1200" dirty="0">
                <a:solidFill>
                  <a:srgbClr val="00B050"/>
                </a:solidFill>
                <a:latin typeface="+mj-lt"/>
                <a:ea typeface="+mj-ea"/>
                <a:cs typeface="+mj-cs"/>
              </a:rPr>
              <a:t>CERTO</a:t>
            </a:r>
            <a:r>
              <a:rPr lang="en-US" sz="3900" b="0" i="0" kern="1200" dirty="0">
                <a:solidFill>
                  <a:schemeClr val="tx1"/>
                </a:solidFill>
                <a:latin typeface="+mj-lt"/>
                <a:ea typeface="+mj-ea"/>
                <a:cs typeface="+mj-cs"/>
              </a:rPr>
              <a:t> E </a:t>
            </a:r>
            <a:r>
              <a:rPr lang="en-US" sz="3900" b="1" i="0" kern="1200" dirty="0">
                <a:solidFill>
                  <a:srgbClr val="FF0000"/>
                </a:solidFill>
                <a:latin typeface="+mj-lt"/>
                <a:ea typeface="+mj-ea"/>
                <a:cs typeface="+mj-cs"/>
              </a:rPr>
              <a:t>ERRADO</a:t>
            </a:r>
            <a:r>
              <a:rPr lang="en-US" sz="3900" b="0" i="0" kern="1200" dirty="0">
                <a:solidFill>
                  <a:schemeClr val="tx1"/>
                </a:solidFill>
                <a:latin typeface="+mj-lt"/>
                <a:ea typeface="+mj-ea"/>
                <a:cs typeface="+mj-cs"/>
              </a:rPr>
              <a:t>  PODEM MUDAR DE ACORDO COM OS </a:t>
            </a:r>
            <a:r>
              <a:rPr lang="en-US" sz="3900" b="1" i="0" kern="1200" dirty="0">
                <a:solidFill>
                  <a:srgbClr val="FFFF00"/>
                </a:solidFill>
                <a:latin typeface="+mj-lt"/>
                <a:ea typeface="+mj-ea"/>
                <a:cs typeface="+mj-cs"/>
              </a:rPr>
              <a:t>RISCOS</a:t>
            </a:r>
            <a:r>
              <a:rPr lang="en-US" sz="3900" b="0" i="0" kern="1200" dirty="0">
                <a:solidFill>
                  <a:schemeClr val="tx1"/>
                </a:solidFill>
                <a:latin typeface="+mj-lt"/>
                <a:ea typeface="+mj-ea"/>
                <a:cs typeface="+mj-cs"/>
              </a:rPr>
              <a:t> AOS QUAIS A PESSOA ESTÁ EXPOSTA</a:t>
            </a:r>
          </a:p>
          <a:p>
            <a:pPr>
              <a:buFont typeface="Wingdings 3" charset="2"/>
              <a:buChar char=""/>
            </a:pPr>
            <a:endParaRPr lang="en-US" sz="2000" b="0" i="0" kern="1200" dirty="0">
              <a:solidFill>
                <a:schemeClr val="tx1"/>
              </a:solidFill>
              <a:latin typeface="+mj-lt"/>
              <a:ea typeface="+mj-ea"/>
              <a:cs typeface="+mj-cs"/>
            </a:endParaRPr>
          </a:p>
          <a:p>
            <a:pPr algn="ctr"/>
            <a:r>
              <a:rPr lang="en-US" sz="2400" b="0" i="0" kern="1200" dirty="0">
                <a:solidFill>
                  <a:schemeClr val="tx1"/>
                </a:solidFill>
                <a:latin typeface="+mj-lt"/>
                <a:ea typeface="+mj-ea"/>
                <a:cs typeface="+mj-cs"/>
              </a:rPr>
              <a:t>NÃO ROUBAR O CAIXA </a:t>
            </a:r>
          </a:p>
          <a:p>
            <a:pPr algn="ctr"/>
            <a:r>
              <a:rPr lang="en-US" sz="1800" dirty="0">
                <a:solidFill>
                  <a:schemeClr val="tx1"/>
                </a:solidFill>
              </a:rPr>
              <a:t>VERSUS</a:t>
            </a:r>
            <a:endParaRPr lang="en-US" sz="1800" b="0" i="0" kern="1200" dirty="0">
              <a:solidFill>
                <a:schemeClr val="tx1"/>
              </a:solidFill>
              <a:latin typeface="+mj-lt"/>
              <a:ea typeface="+mj-ea"/>
              <a:cs typeface="+mj-cs"/>
            </a:endParaRPr>
          </a:p>
          <a:p>
            <a:pPr algn="ctr"/>
            <a:r>
              <a:rPr lang="en-US" sz="2400" b="0" i="0" kern="1200" dirty="0">
                <a:solidFill>
                  <a:schemeClr val="tx1"/>
                </a:solidFill>
                <a:latin typeface="+mj-lt"/>
                <a:ea typeface="+mj-ea"/>
                <a:cs typeface="+mj-cs"/>
              </a:rPr>
              <a:t>DIRIGIR FALANDO NO CELULAR</a:t>
            </a:r>
          </a:p>
          <a:p>
            <a:pPr marL="342900" indent="-342900">
              <a:buFont typeface="Wingdings 3" charset="2"/>
              <a:buChar char=""/>
            </a:pPr>
            <a:endParaRPr lang="en-US" sz="2000" b="0" i="0" kern="1200" dirty="0">
              <a:solidFill>
                <a:schemeClr val="tx1"/>
              </a:solidFill>
              <a:latin typeface="+mj-lt"/>
              <a:ea typeface="+mj-ea"/>
              <a:cs typeface="+mj-cs"/>
            </a:endParaRPr>
          </a:p>
        </p:txBody>
      </p:sp>
      <p:pic>
        <p:nvPicPr>
          <p:cNvPr id="10" name="Imagem 9">
            <a:extLst>
              <a:ext uri="{FF2B5EF4-FFF2-40B4-BE49-F238E27FC236}">
                <a16:creationId xmlns:a16="http://schemas.microsoft.com/office/drawing/2014/main" id="{8BA46E7A-9646-4A90-9229-F6F883F7727C}"/>
              </a:ext>
            </a:extLst>
          </p:cNvPr>
          <p:cNvPicPr>
            <a:picLocks noChangeAspect="1"/>
          </p:cNvPicPr>
          <p:nvPr/>
        </p:nvPicPr>
        <p:blipFill>
          <a:blip r:embed="rId3"/>
          <a:stretch>
            <a:fillRect/>
          </a:stretch>
        </p:blipFill>
        <p:spPr>
          <a:xfrm>
            <a:off x="7093663" y="2183065"/>
            <a:ext cx="3980139" cy="2981262"/>
          </a:xfrm>
          <a:prstGeom prst="rect">
            <a:avLst/>
          </a:prstGeom>
          <a:effectLst/>
        </p:spPr>
      </p:pic>
    </p:spTree>
    <p:extLst>
      <p:ext uri="{BB962C8B-B14F-4D97-AF65-F5344CB8AC3E}">
        <p14:creationId xmlns:p14="http://schemas.microsoft.com/office/powerpoint/2010/main" val="3889824435"/>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1013</TotalTime>
  <Words>1760</Words>
  <Application>Microsoft Office PowerPoint</Application>
  <PresentationFormat>Widescreen</PresentationFormat>
  <Paragraphs>262</Paragraphs>
  <Slides>37</Slides>
  <Notes>25</Notes>
  <HiddenSlides>1</HiddenSlides>
  <MMClips>2</MMClips>
  <ScaleCrop>false</ScaleCrop>
  <HeadingPairs>
    <vt:vector size="6" baseType="variant">
      <vt:variant>
        <vt:lpstr>Fontes usadas</vt:lpstr>
      </vt:variant>
      <vt:variant>
        <vt:i4>14</vt:i4>
      </vt:variant>
      <vt:variant>
        <vt:lpstr>Tema</vt:lpstr>
      </vt:variant>
      <vt:variant>
        <vt:i4>1</vt:i4>
      </vt:variant>
      <vt:variant>
        <vt:lpstr>Títulos de slides</vt:lpstr>
      </vt:variant>
      <vt:variant>
        <vt:i4>37</vt:i4>
      </vt:variant>
    </vt:vector>
  </HeadingPairs>
  <TitlesOfParts>
    <vt:vector size="52" baseType="lpstr">
      <vt:lpstr>Alegreya Sans</vt:lpstr>
      <vt:lpstr>Arial</vt:lpstr>
      <vt:lpstr>Arial</vt:lpstr>
      <vt:lpstr>Arial Black</vt:lpstr>
      <vt:lpstr>Arial Nova Light</vt:lpstr>
      <vt:lpstr>Berlin Sans FB Demi</vt:lpstr>
      <vt:lpstr>Britannic Bold</vt:lpstr>
      <vt:lpstr>Calibri</vt:lpstr>
      <vt:lpstr>Calibri Light</vt:lpstr>
      <vt:lpstr>Century Gothic</vt:lpstr>
      <vt:lpstr>Gadugi</vt:lpstr>
      <vt:lpstr>Segoe UI</vt:lpstr>
      <vt:lpstr>Symbol</vt:lpstr>
      <vt:lpstr>Wingdings 3</vt:lpstr>
      <vt:lpstr>Tema do Office</vt:lpstr>
      <vt:lpstr>Programas de Integridade como instrumento de prevenção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     </vt:lpstr>
      <vt:lpstr>Mudança de Lookset e Mindset</vt:lpstr>
      <vt:lpstr>Apresentação do PowerPoint</vt:lpstr>
      <vt:lpstr>Apresentação do PowerPoint</vt:lpstr>
      <vt:lpstr>     </vt:lpstr>
      <vt:lpstr>Apresentação do PowerPoint</vt:lpstr>
      <vt:lpstr>Algumas reflexões...</vt:lpstr>
      <vt:lpstr>     </vt:lpstr>
      <vt:lpstr> </vt:lpstr>
      <vt:lpstr>          </vt:lpstr>
      <vt:lpstr>Apresentação do PowerPoint</vt:lpstr>
      <vt:lpstr>Apresentação do PowerPoint</vt:lpstr>
      <vt:lpstr>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Pessoas diferentes demandam mensagens diferentes ao longo do mesmo discurso.... </vt:lpstr>
      <vt:lpstr>     </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Programas de Integridade como instrumento de prevenção</dc:title>
  <dc:creator>Carla Arede</dc:creator>
  <cp:lastModifiedBy>Carla Arede</cp:lastModifiedBy>
  <cp:revision>26</cp:revision>
  <dcterms:created xsi:type="dcterms:W3CDTF">2019-11-01T21:26:01Z</dcterms:created>
  <dcterms:modified xsi:type="dcterms:W3CDTF">2019-11-13T11:03:49Z</dcterms:modified>
</cp:coreProperties>
</file>