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15"/>
  </p:notesMasterIdLst>
  <p:sldIdLst>
    <p:sldId id="503" r:id="rId6"/>
    <p:sldId id="507" r:id="rId7"/>
    <p:sldId id="512" r:id="rId8"/>
    <p:sldId id="508" r:id="rId9"/>
    <p:sldId id="339" r:id="rId10"/>
    <p:sldId id="509" r:id="rId11"/>
    <p:sldId id="510" r:id="rId12"/>
    <p:sldId id="511" r:id="rId13"/>
    <p:sldId id="334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9FC"/>
    <a:srgbClr val="E7DCDC"/>
    <a:srgbClr val="EC9598"/>
    <a:srgbClr val="F12C39"/>
    <a:srgbClr val="252330"/>
    <a:srgbClr val="048881"/>
    <a:srgbClr val="6AFF80"/>
    <a:srgbClr val="5EE5EB"/>
    <a:srgbClr val="EC646D"/>
    <a:srgbClr val="E9EE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7B1FE2-C553-E14E-AAAA-76D4DDF21AE6}" v="42" dt="2019-10-13T16:52:03.528"/>
  </p1510:revLst>
</p1510:revInfo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Estilo Claro 2 - Ênfas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75" autoAdjust="0"/>
    <p:restoredTop sz="87685"/>
  </p:normalViewPr>
  <p:slideViewPr>
    <p:cSldViewPr snapToGrid="0">
      <p:cViewPr varScale="1">
        <p:scale>
          <a:sx n="79" d="100"/>
          <a:sy n="79" d="100"/>
        </p:scale>
        <p:origin x="4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37E9DC-1C84-4231-BA37-9C114D3B464B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9183359D-A1F8-494B-843F-6C9564418FC9}">
      <dgm:prSet phldrT="[Texto]" custT="1"/>
      <dgm:spPr>
        <a:xfrm rot="5400000">
          <a:off x="5160163" y="129274"/>
          <a:ext cx="1941639" cy="1689226"/>
        </a:xfrm>
        <a:prstGeom prst="hexagon">
          <a:avLst>
            <a:gd name="adj" fmla="val 25000"/>
            <a:gd name="vf" fmla="val 11547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 sz="14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Normas legais e </a:t>
          </a:r>
          <a:r>
            <a:rPr lang="pt-BR" sz="1400" dirty="0" err="1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infralegais</a:t>
          </a:r>
          <a:endParaRPr lang="pt-BR" sz="1400" dirty="0">
            <a:solidFill>
              <a:sysClr val="windowText" lastClr="000000"/>
            </a:solidFill>
            <a:latin typeface="Calibri" panose="020F0502020204030204"/>
            <a:ea typeface="+mn-ea"/>
            <a:cs typeface="+mn-cs"/>
          </a:endParaRPr>
        </a:p>
      </dgm:t>
    </dgm:pt>
    <dgm:pt modelId="{7F13FDB0-1110-465E-B3EC-8A4F8E5E9C5B}" type="parTrans" cxnId="{C7C43C55-B919-40AF-AD36-0402AFA9890B}">
      <dgm:prSet/>
      <dgm:spPr/>
      <dgm:t>
        <a:bodyPr/>
        <a:lstStyle/>
        <a:p>
          <a:endParaRPr lang="pt-BR" sz="1400"/>
        </a:p>
      </dgm:t>
    </dgm:pt>
    <dgm:pt modelId="{583D1142-FD40-4B0C-8E45-D34147C99A4D}" type="sibTrans" cxnId="{C7C43C55-B919-40AF-AD36-0402AFA9890B}">
      <dgm:prSet custT="1"/>
      <dgm:spPr>
        <a:xfrm rot="5400000">
          <a:off x="3335798" y="129274"/>
          <a:ext cx="1941639" cy="1689226"/>
        </a:xfrm>
        <a:prstGeom prst="hexagon">
          <a:avLst>
            <a:gd name="adj" fmla="val 25000"/>
            <a:gd name="vf" fmla="val 115470"/>
          </a:avLst>
        </a:prstGeom>
        <a:solidFill>
          <a:srgbClr val="A5A5A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 sz="14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Fortalecimento de corregedorias</a:t>
          </a:r>
        </a:p>
      </dgm:t>
    </dgm:pt>
    <dgm:pt modelId="{EDAE9B57-27E8-F74D-A9A9-966B70B1A7E4}">
      <dgm:prSet custT="1"/>
      <dgm:spPr>
        <a:xfrm rot="5400000">
          <a:off x="4244486" y="1777338"/>
          <a:ext cx="1941639" cy="1689226"/>
        </a:xfrm>
        <a:prstGeom prst="hexagon">
          <a:avLst>
            <a:gd name="adj" fmla="val 25000"/>
            <a:gd name="vf" fmla="val 115470"/>
          </a:avLst>
        </a:prstGeom>
        <a:solidFill>
          <a:srgbClr val="FFC000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algn="ctr">
            <a:buNone/>
          </a:pPr>
          <a:r>
            <a:rPr lang="pt-BR" sz="14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Transparência e Controle Social</a:t>
          </a:r>
        </a:p>
      </dgm:t>
    </dgm:pt>
    <dgm:pt modelId="{344008A8-DD2D-DD4B-84CE-B54119A0AE79}" type="sibTrans" cxnId="{1F91F56B-4BD8-D143-900E-D21E914CD92F}">
      <dgm:prSet custT="1"/>
      <dgm:spPr>
        <a:xfrm rot="5400000">
          <a:off x="6068851" y="1777338"/>
          <a:ext cx="1941639" cy="1689226"/>
        </a:xfrm>
        <a:prstGeom prst="hexagon">
          <a:avLst>
            <a:gd name="adj" fmla="val 25000"/>
            <a:gd name="vf" fmla="val 115470"/>
          </a:avLst>
        </a:prstGeo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 sz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Responsabilização de Entes privados</a:t>
          </a:r>
        </a:p>
      </dgm:t>
    </dgm:pt>
    <dgm:pt modelId="{FB62E93A-6A1C-104B-AD06-C139BD4448B5}" type="parTrans" cxnId="{1F91F56B-4BD8-D143-900E-D21E914CD92F}">
      <dgm:prSet/>
      <dgm:spPr/>
      <dgm:t>
        <a:bodyPr/>
        <a:lstStyle/>
        <a:p>
          <a:endParaRPr lang="pt-BR" sz="1400"/>
        </a:p>
      </dgm:t>
    </dgm:pt>
    <dgm:pt modelId="{5E4A3AF5-B3E0-A34A-B7AC-64C6A47A7CDE}">
      <dgm:prSet custT="1"/>
      <dgm:spPr>
        <a:xfrm rot="5400000">
          <a:off x="5160163" y="3425402"/>
          <a:ext cx="1941639" cy="1689226"/>
        </a:xfrm>
        <a:prstGeom prst="hexagon">
          <a:avLst>
            <a:gd name="adj" fmla="val 25000"/>
            <a:gd name="vf" fmla="val 115470"/>
          </a:avLst>
        </a:prstGeom>
        <a:solidFill>
          <a:srgbClr val="70AD47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 sz="14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Modernização e</a:t>
          </a:r>
        </a:p>
        <a:p>
          <a:pPr>
            <a:buNone/>
          </a:pPr>
          <a:r>
            <a:rPr lang="pt-BR" sz="14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Capacitação</a:t>
          </a:r>
        </a:p>
      </dgm:t>
    </dgm:pt>
    <dgm:pt modelId="{95B95B6F-0D74-E949-B4F9-B1F15E40529C}" type="parTrans" cxnId="{7D331051-242F-4D44-9F9B-A86F697F0F86}">
      <dgm:prSet/>
      <dgm:spPr/>
      <dgm:t>
        <a:bodyPr/>
        <a:lstStyle/>
        <a:p>
          <a:endParaRPr lang="pt-BR" sz="1400"/>
        </a:p>
      </dgm:t>
    </dgm:pt>
    <dgm:pt modelId="{172D3189-8725-EF44-A9EF-589980E818FE}" type="sibTrans" cxnId="{7D331051-242F-4D44-9F9B-A86F697F0F86}">
      <dgm:prSet custT="1"/>
      <dgm:spPr>
        <a:xfrm rot="5400000">
          <a:off x="3335798" y="3425402"/>
          <a:ext cx="1941639" cy="1689226"/>
        </a:xfrm>
        <a:prstGeom prst="hexagon">
          <a:avLst>
            <a:gd name="adj" fmla="val 25000"/>
            <a:gd name="vf" fmla="val 11547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 sz="1400" b="1" u="none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Fluxo de atividades </a:t>
          </a:r>
        </a:p>
      </dgm:t>
    </dgm:pt>
    <dgm:pt modelId="{5E3B6C42-1526-444B-B845-133E9D0EAE10}" type="pres">
      <dgm:prSet presAssocID="{AD37E9DC-1C84-4231-BA37-9C114D3B464B}" presName="Name0" presStyleCnt="0">
        <dgm:presLayoutVars>
          <dgm:chMax/>
          <dgm:chPref/>
          <dgm:dir/>
          <dgm:animLvl val="lvl"/>
        </dgm:presLayoutVars>
      </dgm:prSet>
      <dgm:spPr/>
    </dgm:pt>
    <dgm:pt modelId="{1EC9DA4F-104D-144E-B758-676D592C30B2}" type="pres">
      <dgm:prSet presAssocID="{9183359D-A1F8-494B-843F-6C9564418FC9}" presName="composite" presStyleCnt="0"/>
      <dgm:spPr/>
    </dgm:pt>
    <dgm:pt modelId="{E0098281-166E-DD4B-B154-768638AA9CBF}" type="pres">
      <dgm:prSet presAssocID="{9183359D-A1F8-494B-843F-6C9564418FC9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96ADBBB8-76E0-9543-835B-440ECFF8AA50}" type="pres">
      <dgm:prSet presAssocID="{9183359D-A1F8-494B-843F-6C9564418FC9}" presName="Childtext1" presStyleLbl="revTx" presStyleIdx="0" presStyleCnt="3">
        <dgm:presLayoutVars>
          <dgm:chMax val="0"/>
          <dgm:chPref val="0"/>
          <dgm:bulletEnabled val="1"/>
        </dgm:presLayoutVars>
      </dgm:prSet>
      <dgm:spPr>
        <a:xfrm>
          <a:off x="7026856" y="391395"/>
          <a:ext cx="2166869" cy="1164983"/>
        </a:xfrm>
        <a:prstGeom prst="rect">
          <a:avLst/>
        </a:prstGeom>
        <a:noFill/>
        <a:ln>
          <a:noFill/>
        </a:ln>
        <a:effectLst/>
      </dgm:spPr>
    </dgm:pt>
    <dgm:pt modelId="{E2D4B789-578D-704D-81E5-56443764DA88}" type="pres">
      <dgm:prSet presAssocID="{9183359D-A1F8-494B-843F-6C9564418FC9}" presName="BalanceSpacing" presStyleCnt="0"/>
      <dgm:spPr/>
    </dgm:pt>
    <dgm:pt modelId="{51C75FB4-450F-9B4C-965B-55E9764A420E}" type="pres">
      <dgm:prSet presAssocID="{9183359D-A1F8-494B-843F-6C9564418FC9}" presName="BalanceSpacing1" presStyleCnt="0"/>
      <dgm:spPr/>
    </dgm:pt>
    <dgm:pt modelId="{4D4631F7-EFE0-5343-AC80-19C216CBCCED}" type="pres">
      <dgm:prSet presAssocID="{583D1142-FD40-4B0C-8E45-D34147C99A4D}" presName="Accent1Text" presStyleLbl="node1" presStyleIdx="1" presStyleCnt="6"/>
      <dgm:spPr/>
    </dgm:pt>
    <dgm:pt modelId="{C62817CB-EA43-5446-A66F-42B162AEC97B}" type="pres">
      <dgm:prSet presAssocID="{583D1142-FD40-4B0C-8E45-D34147C99A4D}" presName="spaceBetweenRectangles" presStyleCnt="0"/>
      <dgm:spPr/>
    </dgm:pt>
    <dgm:pt modelId="{02C55511-8CD9-774C-9206-857F28C0E607}" type="pres">
      <dgm:prSet presAssocID="{EDAE9B57-27E8-F74D-A9A9-966B70B1A7E4}" presName="composite" presStyleCnt="0"/>
      <dgm:spPr/>
    </dgm:pt>
    <dgm:pt modelId="{C527BD81-A125-7E4B-92E3-654B72EC793E}" type="pres">
      <dgm:prSet presAssocID="{EDAE9B57-27E8-F74D-A9A9-966B70B1A7E4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F37B3EE9-45D6-A94E-89B0-9C4B7D33B29B}" type="pres">
      <dgm:prSet presAssocID="{EDAE9B57-27E8-F74D-A9A9-966B70B1A7E4}" presName="Childtext1" presStyleLbl="revTx" presStyleIdx="1" presStyleCnt="3">
        <dgm:presLayoutVars>
          <dgm:chMax val="0"/>
          <dgm:chPref val="0"/>
          <dgm:bulletEnabled val="1"/>
        </dgm:presLayoutVars>
      </dgm:prSet>
      <dgm:spPr>
        <a:xfrm>
          <a:off x="2203822" y="2039459"/>
          <a:ext cx="2096970" cy="1164983"/>
        </a:xfrm>
        <a:prstGeom prst="rect">
          <a:avLst/>
        </a:prstGeom>
        <a:noFill/>
        <a:ln>
          <a:noFill/>
        </a:ln>
        <a:effectLst/>
      </dgm:spPr>
    </dgm:pt>
    <dgm:pt modelId="{0FEC769C-3510-D64C-982E-FCB2F8CCA912}" type="pres">
      <dgm:prSet presAssocID="{EDAE9B57-27E8-F74D-A9A9-966B70B1A7E4}" presName="BalanceSpacing" presStyleCnt="0"/>
      <dgm:spPr/>
    </dgm:pt>
    <dgm:pt modelId="{FAF5DB0D-85BC-9948-928A-F0F57AD9E84E}" type="pres">
      <dgm:prSet presAssocID="{EDAE9B57-27E8-F74D-A9A9-966B70B1A7E4}" presName="BalanceSpacing1" presStyleCnt="0"/>
      <dgm:spPr/>
    </dgm:pt>
    <dgm:pt modelId="{DA207992-0240-A441-9268-11EF794A3904}" type="pres">
      <dgm:prSet presAssocID="{344008A8-DD2D-DD4B-84CE-B54119A0AE79}" presName="Accent1Text" presStyleLbl="node1" presStyleIdx="3" presStyleCnt="6"/>
      <dgm:spPr/>
    </dgm:pt>
    <dgm:pt modelId="{C0EF4CB5-7A46-A74D-8A5C-BAD0EAF0CD65}" type="pres">
      <dgm:prSet presAssocID="{344008A8-DD2D-DD4B-84CE-B54119A0AE79}" presName="spaceBetweenRectangles" presStyleCnt="0"/>
      <dgm:spPr/>
    </dgm:pt>
    <dgm:pt modelId="{9CAD79FE-CBEA-0A45-9282-9D9340636339}" type="pres">
      <dgm:prSet presAssocID="{5E4A3AF5-B3E0-A34A-B7AC-64C6A47A7CDE}" presName="composite" presStyleCnt="0"/>
      <dgm:spPr/>
    </dgm:pt>
    <dgm:pt modelId="{27203C59-4E15-594B-9DF0-D4B78E9CA917}" type="pres">
      <dgm:prSet presAssocID="{5E4A3AF5-B3E0-A34A-B7AC-64C6A47A7CDE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F311AE5B-8E62-1A49-A242-24A26B89DAB4}" type="pres">
      <dgm:prSet presAssocID="{5E4A3AF5-B3E0-A34A-B7AC-64C6A47A7CDE}" presName="Childtext1" presStyleLbl="revTx" presStyleIdx="2" presStyleCnt="3">
        <dgm:presLayoutVars>
          <dgm:chMax val="0"/>
          <dgm:chPref val="0"/>
          <dgm:bulletEnabled val="1"/>
        </dgm:presLayoutVars>
      </dgm:prSet>
      <dgm:spPr>
        <a:xfrm>
          <a:off x="7026856" y="3687523"/>
          <a:ext cx="2166869" cy="1164983"/>
        </a:xfrm>
        <a:prstGeom prst="rect">
          <a:avLst/>
        </a:prstGeom>
        <a:noFill/>
        <a:ln>
          <a:noFill/>
        </a:ln>
        <a:effectLst/>
      </dgm:spPr>
    </dgm:pt>
    <dgm:pt modelId="{3F7F84BC-C936-9449-AF38-2118593D9EB9}" type="pres">
      <dgm:prSet presAssocID="{5E4A3AF5-B3E0-A34A-B7AC-64C6A47A7CDE}" presName="BalanceSpacing" presStyleCnt="0"/>
      <dgm:spPr/>
    </dgm:pt>
    <dgm:pt modelId="{D56CD21F-7271-964C-A69B-10CE087A9968}" type="pres">
      <dgm:prSet presAssocID="{5E4A3AF5-B3E0-A34A-B7AC-64C6A47A7CDE}" presName="BalanceSpacing1" presStyleCnt="0"/>
      <dgm:spPr/>
    </dgm:pt>
    <dgm:pt modelId="{E364D928-7574-F040-8897-6677E69A9026}" type="pres">
      <dgm:prSet presAssocID="{172D3189-8725-EF44-A9EF-589980E818FE}" presName="Accent1Text" presStyleLbl="node1" presStyleIdx="5" presStyleCnt="6"/>
      <dgm:spPr/>
    </dgm:pt>
  </dgm:ptLst>
  <dgm:cxnLst>
    <dgm:cxn modelId="{28791213-E870-0A48-85F9-BA9D00732650}" type="presOf" srcId="{172D3189-8725-EF44-A9EF-589980E818FE}" destId="{E364D928-7574-F040-8897-6677E69A9026}" srcOrd="0" destOrd="0" presId="urn:microsoft.com/office/officeart/2008/layout/AlternatingHexagons"/>
    <dgm:cxn modelId="{E01A8623-4976-2D40-8C8C-B9910EBFE407}" type="presOf" srcId="{344008A8-DD2D-DD4B-84CE-B54119A0AE79}" destId="{DA207992-0240-A441-9268-11EF794A3904}" srcOrd="0" destOrd="0" presId="urn:microsoft.com/office/officeart/2008/layout/AlternatingHexagons"/>
    <dgm:cxn modelId="{613CD33F-FD7E-E943-84EF-F4CC2E2B824F}" type="presOf" srcId="{EDAE9B57-27E8-F74D-A9A9-966B70B1A7E4}" destId="{C527BD81-A125-7E4B-92E3-654B72EC793E}" srcOrd="0" destOrd="0" presId="urn:microsoft.com/office/officeart/2008/layout/AlternatingHexagons"/>
    <dgm:cxn modelId="{EF64A461-9195-7848-935D-079E11829608}" type="presOf" srcId="{5E4A3AF5-B3E0-A34A-B7AC-64C6A47A7CDE}" destId="{27203C59-4E15-594B-9DF0-D4B78E9CA917}" srcOrd="0" destOrd="0" presId="urn:microsoft.com/office/officeart/2008/layout/AlternatingHexagons"/>
    <dgm:cxn modelId="{AFFF1746-F9AA-2040-80ED-D3819E22FC01}" type="presOf" srcId="{9183359D-A1F8-494B-843F-6C9564418FC9}" destId="{E0098281-166E-DD4B-B154-768638AA9CBF}" srcOrd="0" destOrd="0" presId="urn:microsoft.com/office/officeart/2008/layout/AlternatingHexagons"/>
    <dgm:cxn modelId="{1F91F56B-4BD8-D143-900E-D21E914CD92F}" srcId="{AD37E9DC-1C84-4231-BA37-9C114D3B464B}" destId="{EDAE9B57-27E8-F74D-A9A9-966B70B1A7E4}" srcOrd="1" destOrd="0" parTransId="{FB62E93A-6A1C-104B-AD06-C139BD4448B5}" sibTransId="{344008A8-DD2D-DD4B-84CE-B54119A0AE79}"/>
    <dgm:cxn modelId="{7D331051-242F-4D44-9F9B-A86F697F0F86}" srcId="{AD37E9DC-1C84-4231-BA37-9C114D3B464B}" destId="{5E4A3AF5-B3E0-A34A-B7AC-64C6A47A7CDE}" srcOrd="2" destOrd="0" parTransId="{95B95B6F-0D74-E949-B4F9-B1F15E40529C}" sibTransId="{172D3189-8725-EF44-A9EF-589980E818FE}"/>
    <dgm:cxn modelId="{C7C43C55-B919-40AF-AD36-0402AFA9890B}" srcId="{AD37E9DC-1C84-4231-BA37-9C114D3B464B}" destId="{9183359D-A1F8-494B-843F-6C9564418FC9}" srcOrd="0" destOrd="0" parTransId="{7F13FDB0-1110-465E-B3EC-8A4F8E5E9C5B}" sibTransId="{583D1142-FD40-4B0C-8E45-D34147C99A4D}"/>
    <dgm:cxn modelId="{D53920B2-B5F9-47AC-AB60-AE25A2F453F3}" type="presOf" srcId="{AD37E9DC-1C84-4231-BA37-9C114D3B464B}" destId="{5E3B6C42-1526-444B-B845-133E9D0EAE10}" srcOrd="0" destOrd="0" presId="urn:microsoft.com/office/officeart/2008/layout/AlternatingHexagons"/>
    <dgm:cxn modelId="{13F637BE-7892-8044-B286-3BA036EFD722}" type="presOf" srcId="{583D1142-FD40-4B0C-8E45-D34147C99A4D}" destId="{4D4631F7-EFE0-5343-AC80-19C216CBCCED}" srcOrd="0" destOrd="0" presId="urn:microsoft.com/office/officeart/2008/layout/AlternatingHexagons"/>
    <dgm:cxn modelId="{B6A8873B-18CD-C747-A560-38E1FD769724}" type="presParOf" srcId="{5E3B6C42-1526-444B-B845-133E9D0EAE10}" destId="{1EC9DA4F-104D-144E-B758-676D592C30B2}" srcOrd="0" destOrd="0" presId="urn:microsoft.com/office/officeart/2008/layout/AlternatingHexagons"/>
    <dgm:cxn modelId="{04601EE1-7FA1-3E40-8E0D-BEC9E81BF614}" type="presParOf" srcId="{1EC9DA4F-104D-144E-B758-676D592C30B2}" destId="{E0098281-166E-DD4B-B154-768638AA9CBF}" srcOrd="0" destOrd="0" presId="urn:microsoft.com/office/officeart/2008/layout/AlternatingHexagons"/>
    <dgm:cxn modelId="{BD2B402C-8266-934C-9FAD-CB87DCE212E0}" type="presParOf" srcId="{1EC9DA4F-104D-144E-B758-676D592C30B2}" destId="{96ADBBB8-76E0-9543-835B-440ECFF8AA50}" srcOrd="1" destOrd="0" presId="urn:microsoft.com/office/officeart/2008/layout/AlternatingHexagons"/>
    <dgm:cxn modelId="{87502348-16FA-0B42-AFD0-2BE4DE78FF3F}" type="presParOf" srcId="{1EC9DA4F-104D-144E-B758-676D592C30B2}" destId="{E2D4B789-578D-704D-81E5-56443764DA88}" srcOrd="2" destOrd="0" presId="urn:microsoft.com/office/officeart/2008/layout/AlternatingHexagons"/>
    <dgm:cxn modelId="{C918AFD1-CD04-174A-B76C-E4E17A67D50B}" type="presParOf" srcId="{1EC9DA4F-104D-144E-B758-676D592C30B2}" destId="{51C75FB4-450F-9B4C-965B-55E9764A420E}" srcOrd="3" destOrd="0" presId="urn:microsoft.com/office/officeart/2008/layout/AlternatingHexagons"/>
    <dgm:cxn modelId="{6BE0B3C1-E5DB-BA42-84E1-EA7F504D0EFE}" type="presParOf" srcId="{1EC9DA4F-104D-144E-B758-676D592C30B2}" destId="{4D4631F7-EFE0-5343-AC80-19C216CBCCED}" srcOrd="4" destOrd="0" presId="urn:microsoft.com/office/officeart/2008/layout/AlternatingHexagons"/>
    <dgm:cxn modelId="{D23ADE11-14CF-7A45-9B12-4A1ED2BF8D50}" type="presParOf" srcId="{5E3B6C42-1526-444B-B845-133E9D0EAE10}" destId="{C62817CB-EA43-5446-A66F-42B162AEC97B}" srcOrd="1" destOrd="0" presId="urn:microsoft.com/office/officeart/2008/layout/AlternatingHexagons"/>
    <dgm:cxn modelId="{5C33F572-42FF-174E-BD71-387194C9D162}" type="presParOf" srcId="{5E3B6C42-1526-444B-B845-133E9D0EAE10}" destId="{02C55511-8CD9-774C-9206-857F28C0E607}" srcOrd="2" destOrd="0" presId="urn:microsoft.com/office/officeart/2008/layout/AlternatingHexagons"/>
    <dgm:cxn modelId="{0C30B498-9B6A-694C-BFA4-72673932FD58}" type="presParOf" srcId="{02C55511-8CD9-774C-9206-857F28C0E607}" destId="{C527BD81-A125-7E4B-92E3-654B72EC793E}" srcOrd="0" destOrd="0" presId="urn:microsoft.com/office/officeart/2008/layout/AlternatingHexagons"/>
    <dgm:cxn modelId="{270330E9-385C-F243-A167-38251C4293F8}" type="presParOf" srcId="{02C55511-8CD9-774C-9206-857F28C0E607}" destId="{F37B3EE9-45D6-A94E-89B0-9C4B7D33B29B}" srcOrd="1" destOrd="0" presId="urn:microsoft.com/office/officeart/2008/layout/AlternatingHexagons"/>
    <dgm:cxn modelId="{0B50A54A-D5A6-8F44-8AF9-41532C29E628}" type="presParOf" srcId="{02C55511-8CD9-774C-9206-857F28C0E607}" destId="{0FEC769C-3510-D64C-982E-FCB2F8CCA912}" srcOrd="2" destOrd="0" presId="urn:microsoft.com/office/officeart/2008/layout/AlternatingHexagons"/>
    <dgm:cxn modelId="{183D4330-3994-0F43-A023-34BB1ECC40BB}" type="presParOf" srcId="{02C55511-8CD9-774C-9206-857F28C0E607}" destId="{FAF5DB0D-85BC-9948-928A-F0F57AD9E84E}" srcOrd="3" destOrd="0" presId="urn:microsoft.com/office/officeart/2008/layout/AlternatingHexagons"/>
    <dgm:cxn modelId="{8E4AA831-3267-E64A-ADB9-FB0499E20AB6}" type="presParOf" srcId="{02C55511-8CD9-774C-9206-857F28C0E607}" destId="{DA207992-0240-A441-9268-11EF794A3904}" srcOrd="4" destOrd="0" presId="urn:microsoft.com/office/officeart/2008/layout/AlternatingHexagons"/>
    <dgm:cxn modelId="{0C8867A8-AFEF-BE47-9C39-EBE00DFB0435}" type="presParOf" srcId="{5E3B6C42-1526-444B-B845-133E9D0EAE10}" destId="{C0EF4CB5-7A46-A74D-8A5C-BAD0EAF0CD65}" srcOrd="3" destOrd="0" presId="urn:microsoft.com/office/officeart/2008/layout/AlternatingHexagons"/>
    <dgm:cxn modelId="{61C7B408-D3AD-8748-A2B1-C0555040DF2F}" type="presParOf" srcId="{5E3B6C42-1526-444B-B845-133E9D0EAE10}" destId="{9CAD79FE-CBEA-0A45-9282-9D9340636339}" srcOrd="4" destOrd="0" presId="urn:microsoft.com/office/officeart/2008/layout/AlternatingHexagons"/>
    <dgm:cxn modelId="{7EC6D6F8-C601-B840-8A6A-F9E1C84D404D}" type="presParOf" srcId="{9CAD79FE-CBEA-0A45-9282-9D9340636339}" destId="{27203C59-4E15-594B-9DF0-D4B78E9CA917}" srcOrd="0" destOrd="0" presId="urn:microsoft.com/office/officeart/2008/layout/AlternatingHexagons"/>
    <dgm:cxn modelId="{E7143552-C03D-5040-8D0C-1543D8A53C1A}" type="presParOf" srcId="{9CAD79FE-CBEA-0A45-9282-9D9340636339}" destId="{F311AE5B-8E62-1A49-A242-24A26B89DAB4}" srcOrd="1" destOrd="0" presId="urn:microsoft.com/office/officeart/2008/layout/AlternatingHexagons"/>
    <dgm:cxn modelId="{2470B15D-0E42-1A42-AD28-2AA599754784}" type="presParOf" srcId="{9CAD79FE-CBEA-0A45-9282-9D9340636339}" destId="{3F7F84BC-C936-9449-AF38-2118593D9EB9}" srcOrd="2" destOrd="0" presId="urn:microsoft.com/office/officeart/2008/layout/AlternatingHexagons"/>
    <dgm:cxn modelId="{6DF99453-2D9B-4B42-ADBF-A97147EEA925}" type="presParOf" srcId="{9CAD79FE-CBEA-0A45-9282-9D9340636339}" destId="{D56CD21F-7271-964C-A69B-10CE087A9968}" srcOrd="3" destOrd="0" presId="urn:microsoft.com/office/officeart/2008/layout/AlternatingHexagons"/>
    <dgm:cxn modelId="{3BC4ECE0-A93C-434F-A57C-7C2B169E4E9F}" type="presParOf" srcId="{9CAD79FE-CBEA-0A45-9282-9D9340636339}" destId="{E364D928-7574-F040-8897-6677E69A9026}" srcOrd="4" destOrd="0" presId="urn:microsoft.com/office/officeart/2008/layout/AlternatingHexagon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DDE9E1-8A7F-47E3-88FC-870F2EB44BC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2158971F-73CC-4B9C-B946-E50455BD2F9D}">
      <dgm:prSet phldrT="[Texto]"/>
      <dgm:spPr>
        <a:xfrm>
          <a:off x="4067" y="1625600"/>
          <a:ext cx="1956593" cy="2167466"/>
        </a:xfrm>
        <a:prstGeom prst="roundRect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Juízo de Admissibilidade</a:t>
          </a:r>
        </a:p>
      </dgm:t>
    </dgm:pt>
    <dgm:pt modelId="{9CB04E34-CE83-4CA2-A93F-59F5A5B08E56}" type="parTrans" cxnId="{6E1F757D-3AFD-4905-9451-AA9B6FE55B77}">
      <dgm:prSet/>
      <dgm:spPr/>
      <dgm:t>
        <a:bodyPr/>
        <a:lstStyle/>
        <a:p>
          <a:endParaRPr lang="pt-BR"/>
        </a:p>
      </dgm:t>
    </dgm:pt>
    <dgm:pt modelId="{7488A636-0283-4DB3-8CD6-C07C5D7CCEFE}" type="sibTrans" cxnId="{6E1F757D-3AFD-4905-9451-AA9B6FE55B77}">
      <dgm:prSet/>
      <dgm:spPr/>
      <dgm:t>
        <a:bodyPr/>
        <a:lstStyle/>
        <a:p>
          <a:endParaRPr lang="pt-BR"/>
        </a:p>
      </dgm:t>
    </dgm:pt>
    <dgm:pt modelId="{7342D1FC-D258-43FA-BADD-EDF6C974AE8C}">
      <dgm:prSet phldrT="[Texto]"/>
      <dgm:spPr>
        <a:xfrm>
          <a:off x="4112914" y="1625600"/>
          <a:ext cx="1956593" cy="2167466"/>
        </a:xfrm>
        <a:prstGeom prst="roundRect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Elaboração de Matriz instrutória</a:t>
          </a:r>
        </a:p>
      </dgm:t>
    </dgm:pt>
    <dgm:pt modelId="{E7B63785-B594-49C7-A7BD-69B9CD3D4D98}" type="parTrans" cxnId="{54EB8B77-E832-404B-A533-EF0325B80489}">
      <dgm:prSet/>
      <dgm:spPr/>
      <dgm:t>
        <a:bodyPr/>
        <a:lstStyle/>
        <a:p>
          <a:endParaRPr lang="pt-BR"/>
        </a:p>
      </dgm:t>
    </dgm:pt>
    <dgm:pt modelId="{F8861876-A738-487E-83D3-CFF6D5D971D1}" type="sibTrans" cxnId="{54EB8B77-E832-404B-A533-EF0325B80489}">
      <dgm:prSet/>
      <dgm:spPr/>
      <dgm:t>
        <a:bodyPr/>
        <a:lstStyle/>
        <a:p>
          <a:endParaRPr lang="pt-BR"/>
        </a:p>
      </dgm:t>
    </dgm:pt>
    <dgm:pt modelId="{A4E5CFF4-31B6-42CB-AFAE-72E20DDB96F0}">
      <dgm:prSet phldrT="[Texto]"/>
      <dgm:spPr>
        <a:xfrm>
          <a:off x="6167338" y="1625600"/>
          <a:ext cx="1956593" cy="2167466"/>
        </a:xfrm>
        <a:prstGeom prst="roundRect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Definição de Plano de apuração</a:t>
          </a:r>
        </a:p>
      </dgm:t>
    </dgm:pt>
    <dgm:pt modelId="{70642CED-CD95-45B2-AD56-CE956F462008}" type="parTrans" cxnId="{886B5133-EB40-4F2F-8613-607401830C15}">
      <dgm:prSet/>
      <dgm:spPr/>
      <dgm:t>
        <a:bodyPr/>
        <a:lstStyle/>
        <a:p>
          <a:endParaRPr lang="pt-BR"/>
        </a:p>
      </dgm:t>
    </dgm:pt>
    <dgm:pt modelId="{6759333C-43B1-48C3-830C-C18A0D992F3D}" type="sibTrans" cxnId="{886B5133-EB40-4F2F-8613-607401830C15}">
      <dgm:prSet/>
      <dgm:spPr/>
      <dgm:t>
        <a:bodyPr/>
        <a:lstStyle/>
        <a:p>
          <a:endParaRPr lang="pt-BR"/>
        </a:p>
      </dgm:t>
    </dgm:pt>
    <dgm:pt modelId="{E538769B-685B-4D66-AC33-A215D1812CD5}">
      <dgm:prSet/>
      <dgm:spPr>
        <a:xfrm>
          <a:off x="2058491" y="1625600"/>
          <a:ext cx="1956593" cy="2167466"/>
        </a:xfrm>
        <a:prstGeom prst="roundRect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pt-BR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Distribuição do processo</a:t>
          </a:r>
        </a:p>
      </dgm:t>
    </dgm:pt>
    <dgm:pt modelId="{B290A373-2B6D-4FB5-B412-BD1ED54F043C}" type="parTrans" cxnId="{1D769DD5-7DAD-4E51-AA0C-040CF700632B}">
      <dgm:prSet/>
      <dgm:spPr/>
      <dgm:t>
        <a:bodyPr/>
        <a:lstStyle/>
        <a:p>
          <a:endParaRPr lang="pt-BR"/>
        </a:p>
      </dgm:t>
    </dgm:pt>
    <dgm:pt modelId="{B3979777-9139-4905-85A6-AC440D781FBD}" type="sibTrans" cxnId="{1D769DD5-7DAD-4E51-AA0C-040CF700632B}">
      <dgm:prSet/>
      <dgm:spPr/>
      <dgm:t>
        <a:bodyPr/>
        <a:lstStyle/>
        <a:p>
          <a:endParaRPr lang="pt-BR"/>
        </a:p>
      </dgm:t>
    </dgm:pt>
    <dgm:pt modelId="{400CAE2E-AB07-4307-A257-F87584679BC9}" type="pres">
      <dgm:prSet presAssocID="{EDDDE9E1-8A7F-47E3-88FC-870F2EB44BCD}" presName="CompostProcess" presStyleCnt="0">
        <dgm:presLayoutVars>
          <dgm:dir/>
          <dgm:resizeHandles val="exact"/>
        </dgm:presLayoutVars>
      </dgm:prSet>
      <dgm:spPr/>
    </dgm:pt>
    <dgm:pt modelId="{33865741-24F9-4671-A17C-D5FF4D347E58}" type="pres">
      <dgm:prSet presAssocID="{EDDDE9E1-8A7F-47E3-88FC-870F2EB44BCD}" presName="arrow" presStyleLbl="bgShp" presStyleIdx="0" presStyleCnt="1"/>
      <dgm:spPr>
        <a:xfrm>
          <a:off x="609599" y="0"/>
          <a:ext cx="6908800" cy="5418667"/>
        </a:xfrm>
        <a:prstGeom prst="rightArrow">
          <a:avLst/>
        </a:prstGeom>
        <a:solidFill>
          <a:srgbClr val="4472C4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6091F0F3-6E9B-4868-8D4C-8BDD6A4C3EA8}" type="pres">
      <dgm:prSet presAssocID="{EDDDE9E1-8A7F-47E3-88FC-870F2EB44BCD}" presName="linearProcess" presStyleCnt="0"/>
      <dgm:spPr/>
    </dgm:pt>
    <dgm:pt modelId="{6EAFDBC5-BB06-49BA-B4D0-EE12C31B7970}" type="pres">
      <dgm:prSet presAssocID="{2158971F-73CC-4B9C-B946-E50455BD2F9D}" presName="textNode" presStyleLbl="node1" presStyleIdx="0" presStyleCnt="4">
        <dgm:presLayoutVars>
          <dgm:bulletEnabled val="1"/>
        </dgm:presLayoutVars>
      </dgm:prSet>
      <dgm:spPr/>
    </dgm:pt>
    <dgm:pt modelId="{07902A02-5DB0-491E-A59B-3F8FB8A8605F}" type="pres">
      <dgm:prSet presAssocID="{7488A636-0283-4DB3-8CD6-C07C5D7CCEFE}" presName="sibTrans" presStyleCnt="0"/>
      <dgm:spPr/>
    </dgm:pt>
    <dgm:pt modelId="{0DD365BD-71CD-4871-8DCF-65BA14452491}" type="pres">
      <dgm:prSet presAssocID="{E538769B-685B-4D66-AC33-A215D1812CD5}" presName="textNode" presStyleLbl="node1" presStyleIdx="1" presStyleCnt="4">
        <dgm:presLayoutVars>
          <dgm:bulletEnabled val="1"/>
        </dgm:presLayoutVars>
      </dgm:prSet>
      <dgm:spPr/>
    </dgm:pt>
    <dgm:pt modelId="{4767ABCD-26F9-4183-BF99-ED9EAB95EFD7}" type="pres">
      <dgm:prSet presAssocID="{B3979777-9139-4905-85A6-AC440D781FBD}" presName="sibTrans" presStyleCnt="0"/>
      <dgm:spPr/>
    </dgm:pt>
    <dgm:pt modelId="{CECAC79C-0BEF-4E9C-AFFA-118474B22E19}" type="pres">
      <dgm:prSet presAssocID="{7342D1FC-D258-43FA-BADD-EDF6C974AE8C}" presName="textNode" presStyleLbl="node1" presStyleIdx="2" presStyleCnt="4">
        <dgm:presLayoutVars>
          <dgm:bulletEnabled val="1"/>
        </dgm:presLayoutVars>
      </dgm:prSet>
      <dgm:spPr/>
    </dgm:pt>
    <dgm:pt modelId="{863A1A85-BF4D-4112-AB86-76B03F1AC310}" type="pres">
      <dgm:prSet presAssocID="{F8861876-A738-487E-83D3-CFF6D5D971D1}" presName="sibTrans" presStyleCnt="0"/>
      <dgm:spPr/>
    </dgm:pt>
    <dgm:pt modelId="{FB8AFE55-AE22-44C5-84DD-8D723542114B}" type="pres">
      <dgm:prSet presAssocID="{A4E5CFF4-31B6-42CB-AFAE-72E20DDB96F0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5598D31E-0D71-435A-8581-2F23BD5F2B9B}" type="presOf" srcId="{EDDDE9E1-8A7F-47E3-88FC-870F2EB44BCD}" destId="{400CAE2E-AB07-4307-A257-F87584679BC9}" srcOrd="0" destOrd="0" presId="urn:microsoft.com/office/officeart/2005/8/layout/hProcess9"/>
    <dgm:cxn modelId="{886B5133-EB40-4F2F-8613-607401830C15}" srcId="{EDDDE9E1-8A7F-47E3-88FC-870F2EB44BCD}" destId="{A4E5CFF4-31B6-42CB-AFAE-72E20DDB96F0}" srcOrd="3" destOrd="0" parTransId="{70642CED-CD95-45B2-AD56-CE956F462008}" sibTransId="{6759333C-43B1-48C3-830C-C18A0D992F3D}"/>
    <dgm:cxn modelId="{953D8A40-08F2-4C38-B4E0-80FD8CF038FE}" type="presOf" srcId="{7342D1FC-D258-43FA-BADD-EDF6C974AE8C}" destId="{CECAC79C-0BEF-4E9C-AFFA-118474B22E19}" srcOrd="0" destOrd="0" presId="urn:microsoft.com/office/officeart/2005/8/layout/hProcess9"/>
    <dgm:cxn modelId="{86C7C94F-FD24-44CE-BD98-503F8192C8EA}" type="presOf" srcId="{E538769B-685B-4D66-AC33-A215D1812CD5}" destId="{0DD365BD-71CD-4871-8DCF-65BA14452491}" srcOrd="0" destOrd="0" presId="urn:microsoft.com/office/officeart/2005/8/layout/hProcess9"/>
    <dgm:cxn modelId="{54EB8B77-E832-404B-A533-EF0325B80489}" srcId="{EDDDE9E1-8A7F-47E3-88FC-870F2EB44BCD}" destId="{7342D1FC-D258-43FA-BADD-EDF6C974AE8C}" srcOrd="2" destOrd="0" parTransId="{E7B63785-B594-49C7-A7BD-69B9CD3D4D98}" sibTransId="{F8861876-A738-487E-83D3-CFF6D5D971D1}"/>
    <dgm:cxn modelId="{6E1F757D-3AFD-4905-9451-AA9B6FE55B77}" srcId="{EDDDE9E1-8A7F-47E3-88FC-870F2EB44BCD}" destId="{2158971F-73CC-4B9C-B946-E50455BD2F9D}" srcOrd="0" destOrd="0" parTransId="{9CB04E34-CE83-4CA2-A93F-59F5A5B08E56}" sibTransId="{7488A636-0283-4DB3-8CD6-C07C5D7CCEFE}"/>
    <dgm:cxn modelId="{E0B2FAC8-3F91-45A2-9FA3-B4F60F241759}" type="presOf" srcId="{2158971F-73CC-4B9C-B946-E50455BD2F9D}" destId="{6EAFDBC5-BB06-49BA-B4D0-EE12C31B7970}" srcOrd="0" destOrd="0" presId="urn:microsoft.com/office/officeart/2005/8/layout/hProcess9"/>
    <dgm:cxn modelId="{1D769DD5-7DAD-4E51-AA0C-040CF700632B}" srcId="{EDDDE9E1-8A7F-47E3-88FC-870F2EB44BCD}" destId="{E538769B-685B-4D66-AC33-A215D1812CD5}" srcOrd="1" destOrd="0" parTransId="{B290A373-2B6D-4FB5-B412-BD1ED54F043C}" sibTransId="{B3979777-9139-4905-85A6-AC440D781FBD}"/>
    <dgm:cxn modelId="{FD6D7EE8-B64A-4642-B0B9-537A15825F46}" type="presOf" srcId="{A4E5CFF4-31B6-42CB-AFAE-72E20DDB96F0}" destId="{FB8AFE55-AE22-44C5-84DD-8D723542114B}" srcOrd="0" destOrd="0" presId="urn:microsoft.com/office/officeart/2005/8/layout/hProcess9"/>
    <dgm:cxn modelId="{75A0A6B6-F082-48F4-A4EA-B2227881554E}" type="presParOf" srcId="{400CAE2E-AB07-4307-A257-F87584679BC9}" destId="{33865741-24F9-4671-A17C-D5FF4D347E58}" srcOrd="0" destOrd="0" presId="urn:microsoft.com/office/officeart/2005/8/layout/hProcess9"/>
    <dgm:cxn modelId="{3C6D2AB5-105D-47DF-B9B5-4B5D5C7F136F}" type="presParOf" srcId="{400CAE2E-AB07-4307-A257-F87584679BC9}" destId="{6091F0F3-6E9B-4868-8D4C-8BDD6A4C3EA8}" srcOrd="1" destOrd="0" presId="urn:microsoft.com/office/officeart/2005/8/layout/hProcess9"/>
    <dgm:cxn modelId="{43E549E9-D61A-4C0F-A31B-101FD93B0851}" type="presParOf" srcId="{6091F0F3-6E9B-4868-8D4C-8BDD6A4C3EA8}" destId="{6EAFDBC5-BB06-49BA-B4D0-EE12C31B7970}" srcOrd="0" destOrd="0" presId="urn:microsoft.com/office/officeart/2005/8/layout/hProcess9"/>
    <dgm:cxn modelId="{42972C64-AD36-492F-ABAE-A3872C8C2E90}" type="presParOf" srcId="{6091F0F3-6E9B-4868-8D4C-8BDD6A4C3EA8}" destId="{07902A02-5DB0-491E-A59B-3F8FB8A8605F}" srcOrd="1" destOrd="0" presId="urn:microsoft.com/office/officeart/2005/8/layout/hProcess9"/>
    <dgm:cxn modelId="{3AD2B661-59D6-4D05-8D32-F901B4D9321A}" type="presParOf" srcId="{6091F0F3-6E9B-4868-8D4C-8BDD6A4C3EA8}" destId="{0DD365BD-71CD-4871-8DCF-65BA14452491}" srcOrd="2" destOrd="0" presId="urn:microsoft.com/office/officeart/2005/8/layout/hProcess9"/>
    <dgm:cxn modelId="{AE29DA5F-54D6-4DA9-88FF-D11D0B38B2C0}" type="presParOf" srcId="{6091F0F3-6E9B-4868-8D4C-8BDD6A4C3EA8}" destId="{4767ABCD-26F9-4183-BF99-ED9EAB95EFD7}" srcOrd="3" destOrd="0" presId="urn:microsoft.com/office/officeart/2005/8/layout/hProcess9"/>
    <dgm:cxn modelId="{99645C73-4E09-4415-9294-675177AEDFEB}" type="presParOf" srcId="{6091F0F3-6E9B-4868-8D4C-8BDD6A4C3EA8}" destId="{CECAC79C-0BEF-4E9C-AFFA-118474B22E19}" srcOrd="4" destOrd="0" presId="urn:microsoft.com/office/officeart/2005/8/layout/hProcess9"/>
    <dgm:cxn modelId="{1DD7697D-7346-4528-852C-3B908F0E45CB}" type="presParOf" srcId="{6091F0F3-6E9B-4868-8D4C-8BDD6A4C3EA8}" destId="{863A1A85-BF4D-4112-AB86-76B03F1AC310}" srcOrd="5" destOrd="0" presId="urn:microsoft.com/office/officeart/2005/8/layout/hProcess9"/>
    <dgm:cxn modelId="{42DDFFA4-6494-4A99-AE0C-6B3A44276520}" type="presParOf" srcId="{6091F0F3-6E9B-4868-8D4C-8BDD6A4C3EA8}" destId="{FB8AFE55-AE22-44C5-84DD-8D723542114B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098281-166E-DD4B-B154-768638AA9CBF}">
      <dsp:nvSpPr>
        <dsp:cNvPr id="0" name=""/>
        <dsp:cNvSpPr/>
      </dsp:nvSpPr>
      <dsp:spPr>
        <a:xfrm rot="5400000">
          <a:off x="5160163" y="129274"/>
          <a:ext cx="1941639" cy="1689226"/>
        </a:xfrm>
        <a:prstGeom prst="hexagon">
          <a:avLst>
            <a:gd name="adj" fmla="val 25000"/>
            <a:gd name="vf" fmla="val 11547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Normas legais e </a:t>
          </a:r>
          <a:r>
            <a:rPr lang="pt-BR" sz="1400" kern="1200" dirty="0" err="1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infralegais</a:t>
          </a:r>
          <a:endParaRPr lang="pt-BR" sz="1400" kern="1200" dirty="0">
            <a:solidFill>
              <a:sysClr val="windowText" lastClr="000000"/>
            </a:solidFill>
            <a:latin typeface="Calibri" panose="020F0502020204030204"/>
            <a:ea typeface="+mn-ea"/>
            <a:cs typeface="+mn-cs"/>
          </a:endParaRPr>
        </a:p>
      </dsp:txBody>
      <dsp:txXfrm rot="-5400000">
        <a:off x="5549607" y="305640"/>
        <a:ext cx="1162750" cy="1336495"/>
      </dsp:txXfrm>
    </dsp:sp>
    <dsp:sp modelId="{96ADBBB8-76E0-9543-835B-440ECFF8AA50}">
      <dsp:nvSpPr>
        <dsp:cNvPr id="0" name=""/>
        <dsp:cNvSpPr/>
      </dsp:nvSpPr>
      <dsp:spPr>
        <a:xfrm>
          <a:off x="7026856" y="391395"/>
          <a:ext cx="2166869" cy="1164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4631F7-EFE0-5343-AC80-19C216CBCCED}">
      <dsp:nvSpPr>
        <dsp:cNvPr id="0" name=""/>
        <dsp:cNvSpPr/>
      </dsp:nvSpPr>
      <dsp:spPr>
        <a:xfrm rot="5400000">
          <a:off x="3335798" y="129274"/>
          <a:ext cx="1941639" cy="1689226"/>
        </a:xfrm>
        <a:prstGeom prst="hexagon">
          <a:avLst>
            <a:gd name="adj" fmla="val 25000"/>
            <a:gd name="vf" fmla="val 115470"/>
          </a:avLst>
        </a:prstGeom>
        <a:solidFill>
          <a:srgbClr val="A5A5A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Fortalecimento de corregedorias</a:t>
          </a:r>
        </a:p>
      </dsp:txBody>
      <dsp:txXfrm rot="-5400000">
        <a:off x="3725242" y="305640"/>
        <a:ext cx="1162750" cy="1336495"/>
      </dsp:txXfrm>
    </dsp:sp>
    <dsp:sp modelId="{C527BD81-A125-7E4B-92E3-654B72EC793E}">
      <dsp:nvSpPr>
        <dsp:cNvPr id="0" name=""/>
        <dsp:cNvSpPr/>
      </dsp:nvSpPr>
      <dsp:spPr>
        <a:xfrm rot="5400000">
          <a:off x="4244486" y="1777338"/>
          <a:ext cx="1941639" cy="1689226"/>
        </a:xfrm>
        <a:prstGeom prst="hexagon">
          <a:avLst>
            <a:gd name="adj" fmla="val 25000"/>
            <a:gd name="vf" fmla="val 115470"/>
          </a:avLst>
        </a:prstGeom>
        <a:solidFill>
          <a:srgbClr val="FFC000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Transparência e Controle Social</a:t>
          </a:r>
        </a:p>
      </dsp:txBody>
      <dsp:txXfrm rot="-5400000">
        <a:off x="4633930" y="1953704"/>
        <a:ext cx="1162750" cy="1336495"/>
      </dsp:txXfrm>
    </dsp:sp>
    <dsp:sp modelId="{F37B3EE9-45D6-A94E-89B0-9C4B7D33B29B}">
      <dsp:nvSpPr>
        <dsp:cNvPr id="0" name=""/>
        <dsp:cNvSpPr/>
      </dsp:nvSpPr>
      <dsp:spPr>
        <a:xfrm>
          <a:off x="2203822" y="2039459"/>
          <a:ext cx="2096970" cy="1164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207992-0240-A441-9268-11EF794A3904}">
      <dsp:nvSpPr>
        <dsp:cNvPr id="0" name=""/>
        <dsp:cNvSpPr/>
      </dsp:nvSpPr>
      <dsp:spPr>
        <a:xfrm rot="5400000">
          <a:off x="6068851" y="1777338"/>
          <a:ext cx="1941639" cy="1689226"/>
        </a:xfrm>
        <a:prstGeom prst="hexagon">
          <a:avLst>
            <a:gd name="adj" fmla="val 25000"/>
            <a:gd name="vf" fmla="val 115470"/>
          </a:avLst>
        </a:prstGeo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Responsabilização de Entes privados</a:t>
          </a:r>
        </a:p>
      </dsp:txBody>
      <dsp:txXfrm rot="-5400000">
        <a:off x="6458295" y="1953704"/>
        <a:ext cx="1162750" cy="1336495"/>
      </dsp:txXfrm>
    </dsp:sp>
    <dsp:sp modelId="{27203C59-4E15-594B-9DF0-D4B78E9CA917}">
      <dsp:nvSpPr>
        <dsp:cNvPr id="0" name=""/>
        <dsp:cNvSpPr/>
      </dsp:nvSpPr>
      <dsp:spPr>
        <a:xfrm rot="5400000">
          <a:off x="5160163" y="3425402"/>
          <a:ext cx="1941639" cy="1689226"/>
        </a:xfrm>
        <a:prstGeom prst="hexagon">
          <a:avLst>
            <a:gd name="adj" fmla="val 25000"/>
            <a:gd name="vf" fmla="val 115470"/>
          </a:avLst>
        </a:prstGeom>
        <a:solidFill>
          <a:srgbClr val="70AD47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Modernização e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Capacitação</a:t>
          </a:r>
        </a:p>
      </dsp:txBody>
      <dsp:txXfrm rot="-5400000">
        <a:off x="5549607" y="3601768"/>
        <a:ext cx="1162750" cy="1336495"/>
      </dsp:txXfrm>
    </dsp:sp>
    <dsp:sp modelId="{F311AE5B-8E62-1A49-A242-24A26B89DAB4}">
      <dsp:nvSpPr>
        <dsp:cNvPr id="0" name=""/>
        <dsp:cNvSpPr/>
      </dsp:nvSpPr>
      <dsp:spPr>
        <a:xfrm>
          <a:off x="7026856" y="3687523"/>
          <a:ext cx="2166869" cy="1164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64D928-7574-F040-8897-6677E69A9026}">
      <dsp:nvSpPr>
        <dsp:cNvPr id="0" name=""/>
        <dsp:cNvSpPr/>
      </dsp:nvSpPr>
      <dsp:spPr>
        <a:xfrm rot="5400000">
          <a:off x="3335798" y="3425402"/>
          <a:ext cx="1941639" cy="1689226"/>
        </a:xfrm>
        <a:prstGeom prst="hexagon">
          <a:avLst>
            <a:gd name="adj" fmla="val 25000"/>
            <a:gd name="vf" fmla="val 11547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u="none" kern="1200" dirty="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Fluxo de atividades </a:t>
          </a:r>
        </a:p>
      </dsp:txBody>
      <dsp:txXfrm rot="-5400000">
        <a:off x="3725242" y="3601768"/>
        <a:ext cx="1162750" cy="13364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865741-24F9-4671-A17C-D5FF4D347E58}">
      <dsp:nvSpPr>
        <dsp:cNvPr id="0" name=""/>
        <dsp:cNvSpPr/>
      </dsp:nvSpPr>
      <dsp:spPr>
        <a:xfrm>
          <a:off x="609599" y="0"/>
          <a:ext cx="6908800" cy="5418667"/>
        </a:xfrm>
        <a:prstGeom prst="rightArrow">
          <a:avLst/>
        </a:prstGeom>
        <a:solidFill>
          <a:srgbClr val="4472C4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AFDBC5-BB06-49BA-B4D0-EE12C31B7970}">
      <dsp:nvSpPr>
        <dsp:cNvPr id="0" name=""/>
        <dsp:cNvSpPr/>
      </dsp:nvSpPr>
      <dsp:spPr>
        <a:xfrm>
          <a:off x="4067" y="1625600"/>
          <a:ext cx="1956593" cy="2167466"/>
        </a:xfrm>
        <a:prstGeom prst="roundRect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Juízo de Admissibilidade</a:t>
          </a:r>
        </a:p>
      </dsp:txBody>
      <dsp:txXfrm>
        <a:off x="99580" y="1721113"/>
        <a:ext cx="1765567" cy="1976440"/>
      </dsp:txXfrm>
    </dsp:sp>
    <dsp:sp modelId="{0DD365BD-71CD-4871-8DCF-65BA14452491}">
      <dsp:nvSpPr>
        <dsp:cNvPr id="0" name=""/>
        <dsp:cNvSpPr/>
      </dsp:nvSpPr>
      <dsp:spPr>
        <a:xfrm>
          <a:off x="2058491" y="1625600"/>
          <a:ext cx="1956593" cy="2167466"/>
        </a:xfrm>
        <a:prstGeom prst="roundRect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Distribuição do processo</a:t>
          </a:r>
        </a:p>
      </dsp:txBody>
      <dsp:txXfrm>
        <a:off x="2154004" y="1721113"/>
        <a:ext cx="1765567" cy="1976440"/>
      </dsp:txXfrm>
    </dsp:sp>
    <dsp:sp modelId="{CECAC79C-0BEF-4E9C-AFFA-118474B22E19}">
      <dsp:nvSpPr>
        <dsp:cNvPr id="0" name=""/>
        <dsp:cNvSpPr/>
      </dsp:nvSpPr>
      <dsp:spPr>
        <a:xfrm>
          <a:off x="4112914" y="1625600"/>
          <a:ext cx="1956593" cy="2167466"/>
        </a:xfrm>
        <a:prstGeom prst="roundRect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Elaboração de Matriz instrutória</a:t>
          </a:r>
        </a:p>
      </dsp:txBody>
      <dsp:txXfrm>
        <a:off x="4208427" y="1721113"/>
        <a:ext cx="1765567" cy="1976440"/>
      </dsp:txXfrm>
    </dsp:sp>
    <dsp:sp modelId="{FB8AFE55-AE22-44C5-84DD-8D723542114B}">
      <dsp:nvSpPr>
        <dsp:cNvPr id="0" name=""/>
        <dsp:cNvSpPr/>
      </dsp:nvSpPr>
      <dsp:spPr>
        <a:xfrm>
          <a:off x="6167338" y="1625600"/>
          <a:ext cx="1956593" cy="2167466"/>
        </a:xfrm>
        <a:prstGeom prst="roundRect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Definição de Plano de apuração</a:t>
          </a:r>
        </a:p>
      </dsp:txBody>
      <dsp:txXfrm>
        <a:off x="6262851" y="1721113"/>
        <a:ext cx="1765567" cy="1976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0846EF-32C9-3940-BF29-2E4633ECADDD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8DE7D9-E050-FD49-AD47-031CF69BD68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4731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8DE7D9-E050-FD49-AD47-031CF69BD684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4478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8DE7D9-E050-FD49-AD47-031CF69BD684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8092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8DE7D9-E050-FD49-AD47-031CF69BD684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1558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8DE7D9-E050-FD49-AD47-031CF69BD684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1040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8DE7D9-E050-FD49-AD47-031CF69BD684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4024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8DE7D9-E050-FD49-AD47-031CF69BD684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94046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8DE7D9-E050-FD49-AD47-031CF69BD684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4325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12"/>
            <a:ext cx="12195226" cy="685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475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C14E-9AA3-40E0-BA2F-8ABEB8D63F17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7870-3E1E-46D6-B2B9-1C7C4867D3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7007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C14E-9AA3-40E0-BA2F-8ABEB8D63F17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7870-3E1E-46D6-B2B9-1C7C4867D3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4977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2A263F-41D1-40F8-AFAF-578D5039CE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6D2B02D-2CF5-4370-BEED-0DAC96A168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819A7C9-CDB2-47FF-AB9D-606E76B8F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BAD4A-BBAF-47F0-9E0A-C919EF52E236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4F78C20-AD12-4A03-9814-E4B09AB68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61C2430-DC78-4815-86E1-1926C3735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9FCF0-0E7F-427B-837F-36D947255A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1357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66628D-00CA-4417-8DCE-B97B7D21A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1FFC8E8-BF4D-4398-A0EE-2E9F7D66A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0623A55-A285-4762-ABE5-78A015B98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BAD4A-BBAF-47F0-9E0A-C919EF52E236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BC91715-CE4A-4543-9BEF-A04859E32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BD2FA13-B8FC-4B6C-AA88-5CBDD3762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9FCF0-0E7F-427B-837F-36D947255A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5343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554F2D-1CAE-4605-AD5B-111C6B343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C66F421-2847-498F-A8D9-C140E2FBC6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D4AC946-01E6-4C40-97DD-C00E7AD36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BAD4A-BBAF-47F0-9E0A-C919EF52E236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6186C45-3F5C-45B6-80AC-E778BD82B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3F4C6BF-FD2F-42E2-A625-23240FA2D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9FCF0-0E7F-427B-837F-36D947255A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5635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B91DA5-8A95-4C96-99D7-E391BEE12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0B1A299-86EE-4173-A295-596A433E66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F1085B3-4DD0-4D48-9D96-B72070896E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E9B65E-7F38-430C-9DDA-A1337B276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BAD4A-BBAF-47F0-9E0A-C919EF52E236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EE117D5-D02A-499E-BC7F-B185239A7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74B2C51-C01B-4180-B36B-75BB0162C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9FCF0-0E7F-427B-837F-36D947255A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6333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54D53F-1D5A-4636-AAA8-326244A09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E82A781-5843-4864-B56D-3A8944C5B4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6B4073E-9201-4D04-B523-E35792AD85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3B6C135-FA0C-44A3-9BFD-3D5C019A1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E7DF82E-6E82-4288-810B-DE0F1DD09A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D365369-FF50-42FD-91E7-5E8928B44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BAD4A-BBAF-47F0-9E0A-C919EF52E236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08614AE-1783-4C82-A2E7-A8A1B8C4D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7D2E23D-9B2F-4779-9AFC-F67061B1A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9FCF0-0E7F-427B-837F-36D947255A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6450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45EF63-CB22-4103-826E-43363787D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AB29CD8-9BC1-4568-ABE6-5D902520E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BAD4A-BBAF-47F0-9E0A-C919EF52E236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3EDF64D-2DF1-48F8-8D29-A0AD2F6DE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CEEDC8E-1B4C-4361-83A6-7D298AD42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9FCF0-0E7F-427B-837F-36D947255A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10942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6E910CE-540A-44F1-AE6F-E9966FC9E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BAD4A-BBAF-47F0-9E0A-C919EF52E236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C14B475-E56C-43B1-91D4-56868D22F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3C840CF-3AD9-406A-98CE-26A5D05B9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9FCF0-0E7F-427B-837F-36D947255A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9600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35A07C-C36B-4B41-B51C-85C8E4651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77607CF-C8EC-47E2-84C0-B0B786AE7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7D9C7D4-3E05-42AF-B7C2-78958CC76B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3E3464D-3A6D-49A9-B9B3-BA322524B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BAD4A-BBAF-47F0-9E0A-C919EF52E236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2F90D01-05A2-4B56-8EB0-63BEDA9DE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0691125-4F5A-4FCE-892A-5DA45392B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9FCF0-0E7F-427B-837F-36D947255A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620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C14E-9AA3-40E0-BA2F-8ABEB8D63F17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7870-3E1E-46D6-B2B9-1C7C4867D3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84233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FCF164-AE37-4129-B4FB-DA62D6E9A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B0FECC6-F0FC-49C3-9705-4C0F9DAFE6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C3220D0-3757-4663-8B28-2AED90A3B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8B556D5-03B8-42FB-B584-BAEE3A1E1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BAD4A-BBAF-47F0-9E0A-C919EF52E236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D38D09F-9DE3-47B8-A940-0C01056F1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D46ADFF-53A7-4FBC-A05C-3CF1511CD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9FCF0-0E7F-427B-837F-36D947255A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37310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5A0E31-3510-4674-B77F-1C914A9FC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1E06D60-4E4B-480D-87CB-CA98A34914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D799B82-E62A-40DB-87A5-685477579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BAD4A-BBAF-47F0-9E0A-C919EF52E236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F2243B1-039B-4B5F-AEE3-A4E48731B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E9CBC5D-FA09-48EB-8A15-674C65709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9FCF0-0E7F-427B-837F-36D947255A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9985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20F5EC6-611A-4C43-813E-BFC182F3FF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2FD4BF7-BDD7-42AF-8444-35CF58EE1F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A319484-4CB3-4667-8459-787ED010B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BAD4A-BBAF-47F0-9E0A-C919EF52E236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987FACE-DCFA-48F3-B349-06EDB5A3E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91649DF-881E-4E38-9E8C-B938DD619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9FCF0-0E7F-427B-837F-36D947255A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95327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8"/>
            <a:ext cx="12193922" cy="6856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190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C14E-9AA3-40E0-BA2F-8ABEB8D63F17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7870-3E1E-46D6-B2B9-1C7C4867D3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9600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C14E-9AA3-40E0-BA2F-8ABEB8D63F17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7870-3E1E-46D6-B2B9-1C7C4867D3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8234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C14E-9AA3-40E0-BA2F-8ABEB8D63F17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7870-3E1E-46D6-B2B9-1C7C4867D3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8667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C14E-9AA3-40E0-BA2F-8ABEB8D63F17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7870-3E1E-46D6-B2B9-1C7C4867D3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5867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C14E-9AA3-40E0-BA2F-8ABEB8D63F17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7870-3E1E-46D6-B2B9-1C7C4867D3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2170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C14E-9AA3-40E0-BA2F-8ABEB8D63F17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7870-3E1E-46D6-B2B9-1C7C4867D3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542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C14E-9AA3-40E0-BA2F-8ABEB8D63F17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7870-3E1E-46D6-B2B9-1C7C4867D3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4238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7C14E-9AA3-40E0-BA2F-8ABEB8D63F17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D7870-3E1E-46D6-B2B9-1C7C4867D3D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71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F470820F-0E23-4B3D-8A48-789777C72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67A7FCE-F1E8-4977-95A1-B38E92544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3DFC751-2B6E-43AE-BB30-50553EBD4B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BAD4A-BBAF-47F0-9E0A-C919EF52E236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DEA2425-EFB6-4D11-BAD1-3F89034837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CFCFE0A-90FF-4802-941C-F5E89E6E5B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9FCF0-0E7F-427B-837F-36D947255AF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168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0.sv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9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crg@cgu.gov.br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ED202E-00F9-44DB-B002-240D58D449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11" y="997368"/>
            <a:ext cx="8972282" cy="5851488"/>
          </a:xfrm>
          <a:prstGeom prst="rect">
            <a:avLst/>
          </a:prstGeom>
          <a:ln>
            <a:noFill/>
          </a:ln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173EB56A-BBC3-4A42-B74A-13D5F3E212C6}"/>
              </a:ext>
            </a:extLst>
          </p:cNvPr>
          <p:cNvSpPr/>
          <p:nvPr/>
        </p:nvSpPr>
        <p:spPr>
          <a:xfrm>
            <a:off x="3511296" y="2377440"/>
            <a:ext cx="4059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800" b="1" dirty="0"/>
              <a:t>CRG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60514A08-680A-4B37-90B1-911F46C52D10}"/>
              </a:ext>
            </a:extLst>
          </p:cNvPr>
          <p:cNvSpPr txBox="1">
            <a:spLocks/>
          </p:cNvSpPr>
          <p:nvPr/>
        </p:nvSpPr>
        <p:spPr>
          <a:xfrm>
            <a:off x="186267" y="1135421"/>
            <a:ext cx="11819465" cy="84914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b="1" dirty="0">
                <a:latin typeface="+mn-lt"/>
              </a:rPr>
              <a:t>Integridade sob a Ótica da Punição e Remediação</a:t>
            </a:r>
          </a:p>
          <a:p>
            <a:pPr algn="ctr"/>
            <a:r>
              <a:rPr lang="pt-BR" sz="3600" b="1" dirty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7942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A9E97D0C-72F8-4CEE-8E1C-FEA172606294}"/>
              </a:ext>
            </a:extLst>
          </p:cNvPr>
          <p:cNvSpPr txBox="1">
            <a:spLocks/>
          </p:cNvSpPr>
          <p:nvPr/>
        </p:nvSpPr>
        <p:spPr>
          <a:xfrm>
            <a:off x="1524000" y="1271440"/>
            <a:ext cx="8172400" cy="720080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 Conceito de Integridade</a:t>
            </a:r>
          </a:p>
        </p:txBody>
      </p:sp>
      <p:sp>
        <p:nvSpPr>
          <p:cNvPr id="8" name="Subtítulo 2">
            <a:extLst>
              <a:ext uri="{FF2B5EF4-FFF2-40B4-BE49-F238E27FC236}">
                <a16:creationId xmlns:a16="http://schemas.microsoft.com/office/drawing/2014/main" id="{883409B6-EACF-46DF-B654-0F5939EA0CF8}"/>
              </a:ext>
            </a:extLst>
          </p:cNvPr>
          <p:cNvSpPr txBox="1">
            <a:spLocks/>
          </p:cNvSpPr>
          <p:nvPr/>
        </p:nvSpPr>
        <p:spPr>
          <a:xfrm>
            <a:off x="1520632" y="2409088"/>
            <a:ext cx="8568952" cy="3384376"/>
          </a:xfrm>
          <a:prstGeom prst="rect">
            <a:avLst/>
          </a:prstGeom>
          <a:solidFill>
            <a:sysClr val="window" lastClr="FFFFFF">
              <a:lumMod val="95000"/>
            </a:sysClr>
          </a:solidFill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Decreto nº 8.420/2015, art. 41: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 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“Programa de integridade consiste, no âmbito de uma pessoa jurídica, no conjunto de mecanismos e procedimentos internos de integridade, auditoria e incentivo à denúncia de irregularidades e na aplicação efetiva de códigos de ética e de conduta, políticas e diretrizes com objetivo de </a:t>
            </a:r>
            <a:r>
              <a:rPr kumimoji="0" lang="pt-BR" sz="51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detectar e sanar desvios, fraudes, irregularidades e atos ilícitos </a:t>
            </a:r>
            <a:r>
              <a:rPr kumimoji="0" lang="pt-BR" sz="5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praticados contra a administração pública, nacional ou estrangeira.”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3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468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3FC1E1D-5477-422B-8470-89EBDFCB97A2}"/>
              </a:ext>
            </a:extLst>
          </p:cNvPr>
          <p:cNvSpPr txBox="1">
            <a:spLocks/>
          </p:cNvSpPr>
          <p:nvPr/>
        </p:nvSpPr>
        <p:spPr>
          <a:xfrm>
            <a:off x="1901952" y="1372302"/>
            <a:ext cx="8532440" cy="720080"/>
          </a:xfrm>
          <a:prstGeom prst="rect">
            <a:avLst/>
          </a:prstGeom>
          <a:solidFill>
            <a:srgbClr val="1F497D">
              <a:lumMod val="75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 </a:t>
            </a: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Corregedoria: parte do Sistema de Integridade</a:t>
            </a: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948BB08C-0655-4A62-8ED4-296361A1E5A9}"/>
              </a:ext>
            </a:extLst>
          </p:cNvPr>
          <p:cNvSpPr txBox="1">
            <a:spLocks/>
          </p:cNvSpPr>
          <p:nvPr/>
        </p:nvSpPr>
        <p:spPr>
          <a:xfrm>
            <a:off x="1847528" y="2476806"/>
            <a:ext cx="8568952" cy="2736304"/>
          </a:xfrm>
          <a:prstGeom prst="rect">
            <a:avLst/>
          </a:prstGeom>
          <a:solidFill>
            <a:sysClr val="window" lastClr="FFFFFF">
              <a:lumMod val="95000"/>
            </a:sysClr>
          </a:solidFill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Guia de Implantação de Programa de Integridade nas Empresas Estatais: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3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“A gestão da integridade envolve a coordenação de atores e a utilização de instrumentos que perpassam diversas áreas de uma entidade, tais como Comissão de Ética, Auditoria Interna, Gestão de Riscos, Recursos Humanos, </a:t>
            </a:r>
            <a:r>
              <a:rPr kumimoji="0" lang="pt-BR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Corregedoria</a:t>
            </a:r>
            <a:r>
              <a: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</a:t>
            </a:r>
            <a:r>
              <a:rPr kumimoji="0" lang="pt-BR" sz="4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Ouvidoria, Jurídico</a:t>
            </a:r>
            <a:r>
              <a:rPr kumimoji="0" lang="pt-BR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Área Contábil, Controles Internos, Gestão de Documentos, etc.”</a:t>
            </a:r>
            <a:endParaRPr kumimoji="0" lang="pt-BR" sz="4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agem 5" descr="download.png">
            <a:extLst>
              <a:ext uri="{FF2B5EF4-FFF2-40B4-BE49-F238E27FC236}">
                <a16:creationId xmlns:a16="http://schemas.microsoft.com/office/drawing/2014/main" id="{66D133DC-930B-45DC-913A-EEA7E85D3A5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3553" y="5437894"/>
            <a:ext cx="3076307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138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ADEAF2E0-4BFA-4AE7-A861-AE9F89B986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1804253"/>
              </p:ext>
            </p:extLst>
          </p:nvPr>
        </p:nvGraphicFramePr>
        <p:xfrm>
          <a:off x="300038" y="1614096"/>
          <a:ext cx="11397549" cy="52439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aixaDeTexto 4">
            <a:extLst>
              <a:ext uri="{FF2B5EF4-FFF2-40B4-BE49-F238E27FC236}">
                <a16:creationId xmlns:a16="http://schemas.microsoft.com/office/drawing/2014/main" id="{A44161CA-085E-467D-A28C-AFB0D149F54B}"/>
              </a:ext>
            </a:extLst>
          </p:cNvPr>
          <p:cNvSpPr txBox="1"/>
          <p:nvPr/>
        </p:nvSpPr>
        <p:spPr>
          <a:xfrm>
            <a:off x="2569813" y="1043249"/>
            <a:ext cx="6857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Novas abordagens na atividade correcional</a:t>
            </a:r>
          </a:p>
        </p:txBody>
      </p:sp>
    </p:spTree>
    <p:extLst>
      <p:ext uri="{BB962C8B-B14F-4D97-AF65-F5344CB8AC3E}">
        <p14:creationId xmlns:p14="http://schemas.microsoft.com/office/powerpoint/2010/main" val="2276219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A8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D1F01221-2D22-40E6-880C-AAB22E753AA9}"/>
              </a:ext>
            </a:extLst>
          </p:cNvPr>
          <p:cNvSpPr/>
          <p:nvPr/>
        </p:nvSpPr>
        <p:spPr>
          <a:xfrm>
            <a:off x="7422502" y="1578247"/>
            <a:ext cx="4769497" cy="5315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B88F14D4-0742-43EF-875E-B96B42C25715}"/>
              </a:ext>
            </a:extLst>
          </p:cNvPr>
          <p:cNvSpPr/>
          <p:nvPr/>
        </p:nvSpPr>
        <p:spPr>
          <a:xfrm>
            <a:off x="-23548" y="0"/>
            <a:ext cx="12215548" cy="1621789"/>
          </a:xfrm>
          <a:prstGeom prst="rect">
            <a:avLst/>
          </a:prstGeom>
          <a:solidFill>
            <a:srgbClr val="002543"/>
          </a:solidFill>
          <a:ln>
            <a:solidFill>
              <a:srgbClr val="0025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A9242449-65EF-4BEA-9D38-4E3B2A8842E2}"/>
              </a:ext>
            </a:extLst>
          </p:cNvPr>
          <p:cNvSpPr/>
          <p:nvPr/>
        </p:nvSpPr>
        <p:spPr>
          <a:xfrm>
            <a:off x="3070399" y="303062"/>
            <a:ext cx="90047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Modernização e Capacitação</a:t>
            </a:r>
          </a:p>
        </p:txBody>
      </p: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AE3C346E-31AE-4BC5-A28B-227454F788DE}"/>
              </a:ext>
            </a:extLst>
          </p:cNvPr>
          <p:cNvCxnSpPr>
            <a:cxnSpLocks/>
          </p:cNvCxnSpPr>
          <p:nvPr/>
        </p:nvCxnSpPr>
        <p:spPr>
          <a:xfrm flipV="1">
            <a:off x="2642756" y="218098"/>
            <a:ext cx="0" cy="118559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m 1">
            <a:extLst>
              <a:ext uri="{FF2B5EF4-FFF2-40B4-BE49-F238E27FC236}">
                <a16:creationId xmlns:a16="http://schemas.microsoft.com/office/drawing/2014/main" id="{0F956080-6208-48D9-BB3C-69D5F28FB5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2503" y="1657845"/>
            <a:ext cx="4769497" cy="5236211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1AC52B1C-7D30-4769-A46C-742934DA8E8A}"/>
              </a:ext>
            </a:extLst>
          </p:cNvPr>
          <p:cNvSpPr/>
          <p:nvPr/>
        </p:nvSpPr>
        <p:spPr>
          <a:xfrm>
            <a:off x="149512" y="1621789"/>
            <a:ext cx="8381506" cy="5142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marR="0" lvl="1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E-</a:t>
            </a:r>
            <a:r>
              <a:rPr kumimoji="0" lang="pt-B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Pad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CRG Digital</a:t>
            </a:r>
          </a:p>
          <a:p>
            <a:pPr marL="800100" marR="0" lvl="1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Painel de Corregedorias</a:t>
            </a:r>
          </a:p>
          <a:p>
            <a:pPr marL="800100" marR="0" lvl="1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Portal de Corregedorias</a:t>
            </a:r>
          </a:p>
          <a:p>
            <a:pPr marL="800100" marR="0" lvl="1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Nacionalização do </a:t>
            </a:r>
            <a:r>
              <a:rPr kumimoji="0" lang="pt-B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CGUPad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e CGUPJ</a:t>
            </a:r>
          </a:p>
          <a:p>
            <a:pPr marL="800100" marR="0" lvl="1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724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DD95EEAF-0786-4B88-A9B0-EA3A0C292B39}"/>
              </a:ext>
            </a:extLst>
          </p:cNvPr>
          <p:cNvGraphicFramePr/>
          <p:nvPr>
            <p:extLst/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áfico 5" descr="Professor">
            <a:extLst>
              <a:ext uri="{FF2B5EF4-FFF2-40B4-BE49-F238E27FC236}">
                <a16:creationId xmlns:a16="http://schemas.microsoft.com/office/drawing/2014/main" id="{9FBAF145-6693-4BA2-AECD-F7FC97AEA2C8}"/>
              </a:ext>
            </a:extLst>
          </p:cNvPr>
          <p:cNvGrpSpPr/>
          <p:nvPr/>
        </p:nvGrpSpPr>
        <p:grpSpPr>
          <a:xfrm>
            <a:off x="9036190" y="4820109"/>
            <a:ext cx="739554" cy="1111177"/>
            <a:chOff x="10160000" y="2293284"/>
            <a:chExt cx="1450753" cy="1450753"/>
          </a:xfrm>
        </p:grpSpPr>
        <p:sp>
          <p:nvSpPr>
            <p:cNvPr id="11" name="Forma Livre: Forma 10">
              <a:extLst>
                <a:ext uri="{FF2B5EF4-FFF2-40B4-BE49-F238E27FC236}">
                  <a16:creationId xmlns:a16="http://schemas.microsoft.com/office/drawing/2014/main" id="{0256DB21-9703-42E7-8402-C5A5BF7878A0}"/>
                </a:ext>
              </a:extLst>
            </p:cNvPr>
            <p:cNvSpPr/>
            <p:nvPr/>
          </p:nvSpPr>
          <p:spPr>
            <a:xfrm>
              <a:off x="10441272" y="2562467"/>
              <a:ext cx="1118289" cy="785825"/>
            </a:xfrm>
            <a:custGeom>
              <a:avLst/>
              <a:gdLst>
                <a:gd name="connsiteX0" fmla="*/ 1045562 w 1118288"/>
                <a:gd name="connsiteY0" fmla="*/ 17946 h 785824"/>
                <a:gd name="connsiteX1" fmla="*/ 78394 w 1118288"/>
                <a:gd name="connsiteY1" fmla="*/ 17946 h 785824"/>
                <a:gd name="connsiteX2" fmla="*/ 17946 w 1118288"/>
                <a:gd name="connsiteY2" fmla="*/ 78394 h 785824"/>
                <a:gd name="connsiteX3" fmla="*/ 17946 w 1118288"/>
                <a:gd name="connsiteY3" fmla="*/ 297518 h 785824"/>
                <a:gd name="connsiteX4" fmla="*/ 72349 w 1118288"/>
                <a:gd name="connsiteY4" fmla="*/ 289962 h 785824"/>
                <a:gd name="connsiteX5" fmla="*/ 108618 w 1118288"/>
                <a:gd name="connsiteY5" fmla="*/ 292984 h 785824"/>
                <a:gd name="connsiteX6" fmla="*/ 108618 w 1118288"/>
                <a:gd name="connsiteY6" fmla="*/ 108618 h 785824"/>
                <a:gd name="connsiteX7" fmla="*/ 1015338 w 1118288"/>
                <a:gd name="connsiteY7" fmla="*/ 108618 h 785824"/>
                <a:gd name="connsiteX8" fmla="*/ 1015338 w 1118288"/>
                <a:gd name="connsiteY8" fmla="*/ 682874 h 785824"/>
                <a:gd name="connsiteX9" fmla="*/ 503041 w 1118288"/>
                <a:gd name="connsiteY9" fmla="*/ 682874 h 785824"/>
                <a:gd name="connsiteX10" fmla="*/ 416903 w 1118288"/>
                <a:gd name="connsiteY10" fmla="*/ 773546 h 785824"/>
                <a:gd name="connsiteX11" fmla="*/ 1045562 w 1118288"/>
                <a:gd name="connsiteY11" fmla="*/ 773546 h 785824"/>
                <a:gd name="connsiteX12" fmla="*/ 1106010 w 1118288"/>
                <a:gd name="connsiteY12" fmla="*/ 713098 h 785824"/>
                <a:gd name="connsiteX13" fmla="*/ 1106010 w 1118288"/>
                <a:gd name="connsiteY13" fmla="*/ 78394 h 785824"/>
                <a:gd name="connsiteX14" fmla="*/ 1045562 w 1118288"/>
                <a:gd name="connsiteY14" fmla="*/ 17946 h 78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18288" h="785824">
                  <a:moveTo>
                    <a:pt x="1045562" y="17946"/>
                  </a:moveTo>
                  <a:lnTo>
                    <a:pt x="78394" y="17946"/>
                  </a:lnTo>
                  <a:cubicBezTo>
                    <a:pt x="45147" y="17946"/>
                    <a:pt x="17946" y="45147"/>
                    <a:pt x="17946" y="78394"/>
                  </a:cubicBezTo>
                  <a:lnTo>
                    <a:pt x="17946" y="297518"/>
                  </a:lnTo>
                  <a:cubicBezTo>
                    <a:pt x="34569" y="292984"/>
                    <a:pt x="54214" y="289962"/>
                    <a:pt x="72349" y="289962"/>
                  </a:cubicBezTo>
                  <a:cubicBezTo>
                    <a:pt x="84438" y="289962"/>
                    <a:pt x="96528" y="291473"/>
                    <a:pt x="108618" y="292984"/>
                  </a:cubicBezTo>
                  <a:lnTo>
                    <a:pt x="108618" y="108618"/>
                  </a:lnTo>
                  <a:lnTo>
                    <a:pt x="1015338" y="108618"/>
                  </a:lnTo>
                  <a:lnTo>
                    <a:pt x="1015338" y="682874"/>
                  </a:lnTo>
                  <a:lnTo>
                    <a:pt x="503041" y="682874"/>
                  </a:lnTo>
                  <a:lnTo>
                    <a:pt x="416903" y="773546"/>
                  </a:lnTo>
                  <a:lnTo>
                    <a:pt x="1045562" y="773546"/>
                  </a:lnTo>
                  <a:cubicBezTo>
                    <a:pt x="1078809" y="773546"/>
                    <a:pt x="1106010" y="746344"/>
                    <a:pt x="1106010" y="713098"/>
                  </a:cubicBezTo>
                  <a:lnTo>
                    <a:pt x="1106010" y="78394"/>
                  </a:lnTo>
                  <a:cubicBezTo>
                    <a:pt x="1106010" y="45147"/>
                    <a:pt x="1078809" y="17946"/>
                    <a:pt x="1045562" y="17946"/>
                  </a:cubicBezTo>
                </a:path>
              </a:pathLst>
            </a:custGeom>
            <a:solidFill>
              <a:srgbClr val="000000"/>
            </a:solidFill>
            <a:ln w="15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FCA69C35-CB80-4345-9411-8020FFB623AE}"/>
                </a:ext>
              </a:extLst>
            </p:cNvPr>
            <p:cNvSpPr/>
            <p:nvPr/>
          </p:nvSpPr>
          <p:spPr>
            <a:xfrm>
              <a:off x="10368706" y="2894931"/>
              <a:ext cx="287128" cy="287128"/>
            </a:xfrm>
            <a:custGeom>
              <a:avLst/>
              <a:gdLst>
                <a:gd name="connsiteX0" fmla="*/ 146426 w 287128"/>
                <a:gd name="connsiteY0" fmla="*/ 274850 h 287128"/>
                <a:gd name="connsiteX1" fmla="*/ 274878 w 287128"/>
                <a:gd name="connsiteY1" fmla="*/ 146398 h 287128"/>
                <a:gd name="connsiteX2" fmla="*/ 146426 w 287128"/>
                <a:gd name="connsiteY2" fmla="*/ 17946 h 287128"/>
                <a:gd name="connsiteX3" fmla="*/ 17974 w 287128"/>
                <a:gd name="connsiteY3" fmla="*/ 146398 h 287128"/>
                <a:gd name="connsiteX4" fmla="*/ 146426 w 287128"/>
                <a:gd name="connsiteY4" fmla="*/ 274850 h 287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128" h="287128">
                  <a:moveTo>
                    <a:pt x="146426" y="274850"/>
                  </a:moveTo>
                  <a:cubicBezTo>
                    <a:pt x="217452" y="274850"/>
                    <a:pt x="274878" y="217424"/>
                    <a:pt x="274878" y="146398"/>
                  </a:cubicBezTo>
                  <a:cubicBezTo>
                    <a:pt x="274878" y="75371"/>
                    <a:pt x="217452" y="17946"/>
                    <a:pt x="146426" y="17946"/>
                  </a:cubicBezTo>
                  <a:cubicBezTo>
                    <a:pt x="75400" y="17946"/>
                    <a:pt x="17974" y="75371"/>
                    <a:pt x="17974" y="146398"/>
                  </a:cubicBezTo>
                  <a:cubicBezTo>
                    <a:pt x="16463" y="217424"/>
                    <a:pt x="75400" y="274850"/>
                    <a:pt x="146426" y="274850"/>
                  </a:cubicBezTo>
                </a:path>
              </a:pathLst>
            </a:custGeom>
            <a:solidFill>
              <a:srgbClr val="000000"/>
            </a:solidFill>
            <a:ln w="15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orma Livre: Forma 12">
              <a:extLst>
                <a:ext uri="{FF2B5EF4-FFF2-40B4-BE49-F238E27FC236}">
                  <a16:creationId xmlns:a16="http://schemas.microsoft.com/office/drawing/2014/main" id="{6D224246-B643-4646-B961-ABD4EDD92736}"/>
                </a:ext>
              </a:extLst>
            </p:cNvPr>
            <p:cNvSpPr/>
            <p:nvPr/>
          </p:nvSpPr>
          <p:spPr>
            <a:xfrm>
              <a:off x="10205525" y="2972843"/>
              <a:ext cx="831161" cy="498696"/>
            </a:xfrm>
            <a:custGeom>
              <a:avLst/>
              <a:gdLst>
                <a:gd name="connsiteX0" fmla="*/ 803770 w 831160"/>
                <a:gd name="connsiteY0" fmla="*/ 47329 h 498696"/>
                <a:gd name="connsiteX1" fmla="*/ 714609 w 831160"/>
                <a:gd name="connsiteY1" fmla="*/ 27683 h 498696"/>
                <a:gd name="connsiteX2" fmla="*/ 702520 w 831160"/>
                <a:gd name="connsiteY2" fmla="*/ 39773 h 498696"/>
                <a:gd name="connsiteX3" fmla="*/ 481884 w 831160"/>
                <a:gd name="connsiteY3" fmla="*/ 269475 h 498696"/>
                <a:gd name="connsiteX4" fmla="*/ 415391 w 831160"/>
                <a:gd name="connsiteY4" fmla="*/ 242274 h 498696"/>
                <a:gd name="connsiteX5" fmla="*/ 309607 w 831160"/>
                <a:gd name="connsiteY5" fmla="*/ 228673 h 498696"/>
                <a:gd name="connsiteX6" fmla="*/ 203823 w 831160"/>
                <a:gd name="connsiteY6" fmla="*/ 245296 h 498696"/>
                <a:gd name="connsiteX7" fmla="*/ 69326 w 831160"/>
                <a:gd name="connsiteY7" fmla="*/ 316323 h 498696"/>
                <a:gd name="connsiteX8" fmla="*/ 49681 w 831160"/>
                <a:gd name="connsiteY8" fmla="*/ 351080 h 498696"/>
                <a:gd name="connsiteX9" fmla="*/ 17946 w 831160"/>
                <a:gd name="connsiteY9" fmla="*/ 484066 h 498696"/>
                <a:gd name="connsiteX10" fmla="*/ 469795 w 831160"/>
                <a:gd name="connsiteY10" fmla="*/ 484066 h 498696"/>
                <a:gd name="connsiteX11" fmla="*/ 469795 w 831160"/>
                <a:gd name="connsiteY11" fmla="*/ 482555 h 498696"/>
                <a:gd name="connsiteX12" fmla="*/ 598247 w 831160"/>
                <a:gd name="connsiteY12" fmla="*/ 332946 h 498696"/>
                <a:gd name="connsiteX13" fmla="*/ 796214 w 831160"/>
                <a:gd name="connsiteY13" fmla="*/ 124400 h 498696"/>
                <a:gd name="connsiteX14" fmla="*/ 803770 w 831160"/>
                <a:gd name="connsiteY14" fmla="*/ 47329 h 498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31160" h="498696">
                  <a:moveTo>
                    <a:pt x="803770" y="47329"/>
                  </a:moveTo>
                  <a:cubicBezTo>
                    <a:pt x="784124" y="17105"/>
                    <a:pt x="744833" y="9549"/>
                    <a:pt x="714609" y="27683"/>
                  </a:cubicBezTo>
                  <a:cubicBezTo>
                    <a:pt x="708564" y="30706"/>
                    <a:pt x="705542" y="36751"/>
                    <a:pt x="702520" y="39773"/>
                  </a:cubicBezTo>
                  <a:lnTo>
                    <a:pt x="481884" y="269475"/>
                  </a:lnTo>
                  <a:cubicBezTo>
                    <a:pt x="460727" y="258897"/>
                    <a:pt x="438059" y="249830"/>
                    <a:pt x="415391" y="242274"/>
                  </a:cubicBezTo>
                  <a:cubicBezTo>
                    <a:pt x="380634" y="236229"/>
                    <a:pt x="344365" y="228673"/>
                    <a:pt x="309607" y="228673"/>
                  </a:cubicBezTo>
                  <a:cubicBezTo>
                    <a:pt x="274850" y="228673"/>
                    <a:pt x="238581" y="234718"/>
                    <a:pt x="203823" y="245296"/>
                  </a:cubicBezTo>
                  <a:cubicBezTo>
                    <a:pt x="152442" y="258897"/>
                    <a:pt x="107106" y="284587"/>
                    <a:pt x="69326" y="316323"/>
                  </a:cubicBezTo>
                  <a:cubicBezTo>
                    <a:pt x="60259" y="325390"/>
                    <a:pt x="52703" y="338991"/>
                    <a:pt x="49681" y="351080"/>
                  </a:cubicBezTo>
                  <a:lnTo>
                    <a:pt x="17946" y="484066"/>
                  </a:lnTo>
                  <a:lnTo>
                    <a:pt x="469795" y="484066"/>
                  </a:lnTo>
                  <a:lnTo>
                    <a:pt x="469795" y="482555"/>
                  </a:lnTo>
                  <a:lnTo>
                    <a:pt x="598247" y="332946"/>
                  </a:lnTo>
                  <a:lnTo>
                    <a:pt x="796214" y="124400"/>
                  </a:lnTo>
                  <a:cubicBezTo>
                    <a:pt x="814349" y="106266"/>
                    <a:pt x="820393" y="71508"/>
                    <a:pt x="803770" y="47329"/>
                  </a:cubicBezTo>
                </a:path>
              </a:pathLst>
            </a:custGeom>
            <a:solidFill>
              <a:srgbClr val="000000"/>
            </a:solidFill>
            <a:ln w="15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4EF9564-3D1A-47E0-B7D2-3FC2FFE41CEE}"/>
              </a:ext>
            </a:extLst>
          </p:cNvPr>
          <p:cNvSpPr txBox="1"/>
          <p:nvPr/>
        </p:nvSpPr>
        <p:spPr>
          <a:xfrm>
            <a:off x="7975451" y="5638900"/>
            <a:ext cx="2083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Exposição em grupo do caso</a:t>
            </a:r>
          </a:p>
        </p:txBody>
      </p:sp>
      <p:pic>
        <p:nvPicPr>
          <p:cNvPr id="15" name="Gráfico 14" descr="Manual">
            <a:extLst>
              <a:ext uri="{FF2B5EF4-FFF2-40B4-BE49-F238E27FC236}">
                <a16:creationId xmlns:a16="http://schemas.microsoft.com/office/drawing/2014/main" id="{EF4023E9-3217-4ECF-81C0-876DB3A939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73557" y="4883404"/>
            <a:ext cx="914400" cy="914400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DE09C144-C2B4-42D3-A2E2-FB1C662D11D8}"/>
              </a:ext>
            </a:extLst>
          </p:cNvPr>
          <p:cNvSpPr txBox="1"/>
          <p:nvPr/>
        </p:nvSpPr>
        <p:spPr>
          <a:xfrm>
            <a:off x="10073557" y="5674238"/>
            <a:ext cx="1937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Riscos, precedentes e alternativas</a:t>
            </a:r>
          </a:p>
        </p:txBody>
      </p:sp>
      <p:pic>
        <p:nvPicPr>
          <p:cNvPr id="17" name="Gráfico 16" descr="Seta: curva no sentido anti-horário">
            <a:extLst>
              <a:ext uri="{FF2B5EF4-FFF2-40B4-BE49-F238E27FC236}">
                <a16:creationId xmlns:a16="http://schemas.microsoft.com/office/drawing/2014/main" id="{44C1F3B9-B94A-4AC5-8F07-DD689C327C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475948" y="457072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19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17">
            <a:extLst>
              <a:ext uri="{FF2B5EF4-FFF2-40B4-BE49-F238E27FC236}">
                <a16:creationId xmlns:a16="http://schemas.microsoft.com/office/drawing/2014/main" id="{3309DCC6-A81D-4CF2-997D-6E36DEE0C740}"/>
              </a:ext>
            </a:extLst>
          </p:cNvPr>
          <p:cNvSpPr/>
          <p:nvPr/>
        </p:nvSpPr>
        <p:spPr>
          <a:xfrm>
            <a:off x="1938528" y="987552"/>
            <a:ext cx="10253472" cy="5870448"/>
          </a:xfrm>
          <a:prstGeom prst="rect">
            <a:avLst/>
          </a:prstGeom>
          <a:solidFill>
            <a:srgbClr val="002543"/>
          </a:solidFill>
          <a:ln w="12700" cap="flat" cmpd="sng" algn="ctr">
            <a:solidFill>
              <a:srgbClr val="00254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49717BCB-2867-46D7-85AA-CF8AD5B88927}"/>
              </a:ext>
            </a:extLst>
          </p:cNvPr>
          <p:cNvSpPr/>
          <p:nvPr/>
        </p:nvSpPr>
        <p:spPr>
          <a:xfrm>
            <a:off x="2990749" y="1153470"/>
            <a:ext cx="90047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prstClr val="white"/>
                </a:solidFill>
                <a:cs typeface="Calibri" panose="020F0502020204030204" pitchFamily="34" charset="0"/>
              </a:rPr>
              <a:t>Painel de Corregedorias</a:t>
            </a:r>
          </a:p>
        </p:txBody>
      </p: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7ED07DFD-99DB-46A1-B935-15749AE3187F}"/>
              </a:ext>
            </a:extLst>
          </p:cNvPr>
          <p:cNvCxnSpPr>
            <a:cxnSpLocks/>
          </p:cNvCxnSpPr>
          <p:nvPr/>
        </p:nvCxnSpPr>
        <p:spPr>
          <a:xfrm>
            <a:off x="2990750" y="1908221"/>
            <a:ext cx="8753327" cy="0"/>
          </a:xfrm>
          <a:prstGeom prst="line">
            <a:avLst/>
          </a:prstGeom>
          <a:noFill/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0C51FC07-4961-4C08-A7C5-B112A40F79CA}"/>
              </a:ext>
            </a:extLst>
          </p:cNvPr>
          <p:cNvCxnSpPr>
            <a:cxnSpLocks/>
          </p:cNvCxnSpPr>
          <p:nvPr/>
        </p:nvCxnSpPr>
        <p:spPr>
          <a:xfrm>
            <a:off x="2990750" y="1019299"/>
            <a:ext cx="8737424" cy="0"/>
          </a:xfrm>
          <a:prstGeom prst="line">
            <a:avLst/>
          </a:prstGeom>
          <a:noFill/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2" name="Retângulo 21">
            <a:extLst>
              <a:ext uri="{FF2B5EF4-FFF2-40B4-BE49-F238E27FC236}">
                <a16:creationId xmlns:a16="http://schemas.microsoft.com/office/drawing/2014/main" id="{598DFFA3-9E85-417E-A85B-764B2640FADB}"/>
              </a:ext>
            </a:extLst>
          </p:cNvPr>
          <p:cNvSpPr/>
          <p:nvPr/>
        </p:nvSpPr>
        <p:spPr>
          <a:xfrm>
            <a:off x="7488858" y="2069533"/>
            <a:ext cx="5464561" cy="368222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800100" lvl="1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prstClr val="white"/>
                </a:solidFill>
                <a:cs typeface="Calibri" panose="020F0502020204030204" pitchFamily="34" charset="0"/>
              </a:rPr>
              <a:t>Expulsões de Servidores e Empregados Públicos</a:t>
            </a:r>
          </a:p>
          <a:p>
            <a:pPr marL="800100" lvl="1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prstClr val="white"/>
                </a:solidFill>
                <a:cs typeface="Calibri" panose="020F0502020204030204" pitchFamily="34" charset="0"/>
              </a:rPr>
              <a:t>Detalhamento por mês</a:t>
            </a:r>
          </a:p>
          <a:p>
            <a:pPr marL="800100" lvl="1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pt-BR" sz="2400">
                <a:solidFill>
                  <a:prstClr val="white"/>
                </a:solidFill>
                <a:cs typeface="Calibri"/>
              </a:rPr>
              <a:t>Filtros  por: Local, Ministério, UF, Fundamentos,...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F7F48C7D-2653-4D18-A93C-357D7D302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311" y="2007875"/>
            <a:ext cx="4430044" cy="3821852"/>
          </a:xfrm>
          <a:prstGeom prst="rect">
            <a:avLst/>
          </a:prstGeom>
        </p:spPr>
      </p:pic>
      <p:sp>
        <p:nvSpPr>
          <p:cNvPr id="24" name="CaixaDeTexto 23">
            <a:extLst>
              <a:ext uri="{FF2B5EF4-FFF2-40B4-BE49-F238E27FC236}">
                <a16:creationId xmlns:a16="http://schemas.microsoft.com/office/drawing/2014/main" id="{6EEE24A9-1F9F-4574-AE76-3CBC447CE387}"/>
              </a:ext>
            </a:extLst>
          </p:cNvPr>
          <p:cNvSpPr txBox="1"/>
          <p:nvPr/>
        </p:nvSpPr>
        <p:spPr>
          <a:xfrm>
            <a:off x="3275311" y="5935547"/>
            <a:ext cx="5834332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http://paineis.cgu.gov.br/corregedorias</a:t>
            </a:r>
            <a:endParaRPr kumimoji="0" lang="en-US" sz="1800" b="1" i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Calibri"/>
            </a:endParaRP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5C03879B-0965-4056-A2DA-C6FA4BC8C466}"/>
              </a:ext>
            </a:extLst>
          </p:cNvPr>
          <p:cNvSpPr/>
          <p:nvPr/>
        </p:nvSpPr>
        <p:spPr>
          <a:xfrm>
            <a:off x="1666724" y="1372312"/>
            <a:ext cx="555343" cy="4904140"/>
          </a:xfrm>
          <a:prstGeom prst="rect">
            <a:avLst/>
          </a:prstGeom>
          <a:solidFill>
            <a:srgbClr val="4472C4">
              <a:lumMod val="60000"/>
              <a:lumOff val="40000"/>
            </a:srgbClr>
          </a:solidFill>
          <a:ln w="12700" cap="flat" cmpd="sng" algn="ctr">
            <a:solidFill>
              <a:srgbClr val="4472C4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0148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áfico 17" descr="Aperto de mão">
            <a:extLst>
              <a:ext uri="{FF2B5EF4-FFF2-40B4-BE49-F238E27FC236}">
                <a16:creationId xmlns:a16="http://schemas.microsoft.com/office/drawing/2014/main" id="{D77B5732-82D6-49ED-871D-C37390558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99860" y="157397"/>
            <a:ext cx="914400" cy="914400"/>
          </a:xfrm>
          <a:prstGeom prst="rect">
            <a:avLst/>
          </a:prstGeom>
        </p:spPr>
      </p:pic>
      <p:pic>
        <p:nvPicPr>
          <p:cNvPr id="19" name="Gráfico 18" descr="Livros na prateleira">
            <a:extLst>
              <a:ext uri="{FF2B5EF4-FFF2-40B4-BE49-F238E27FC236}">
                <a16:creationId xmlns:a16="http://schemas.microsoft.com/office/drawing/2014/main" id="{44583BC6-B573-4BBD-829F-9B394F0756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42300" y="2338957"/>
            <a:ext cx="914400" cy="914400"/>
          </a:xfrm>
          <a:prstGeom prst="rect">
            <a:avLst/>
          </a:prstGeom>
        </p:spPr>
      </p:pic>
      <p:pic>
        <p:nvPicPr>
          <p:cNvPr id="20" name="Gráfico 19" descr="Teatro">
            <a:extLst>
              <a:ext uri="{FF2B5EF4-FFF2-40B4-BE49-F238E27FC236}">
                <a16:creationId xmlns:a16="http://schemas.microsoft.com/office/drawing/2014/main" id="{D624ADE3-276E-46A5-9134-53CB7587D2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38801" y="2338957"/>
            <a:ext cx="914400" cy="914400"/>
          </a:xfrm>
          <a:prstGeom prst="rect">
            <a:avLst/>
          </a:prstGeom>
        </p:spPr>
      </p:pic>
      <p:pic>
        <p:nvPicPr>
          <p:cNvPr id="21" name="Gráfico 20" descr="Internet">
            <a:extLst>
              <a:ext uri="{FF2B5EF4-FFF2-40B4-BE49-F238E27FC236}">
                <a16:creationId xmlns:a16="http://schemas.microsoft.com/office/drawing/2014/main" id="{C36EA46E-EF2D-41CC-B3D1-33154D736F9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53084" y="2338957"/>
            <a:ext cx="914400" cy="914400"/>
          </a:xfrm>
          <a:prstGeom prst="rect">
            <a:avLst/>
          </a:prstGeom>
        </p:spPr>
      </p:pic>
      <p:pic>
        <p:nvPicPr>
          <p:cNvPr id="22" name="Gráfico 21" descr="Reunião">
            <a:extLst>
              <a:ext uri="{FF2B5EF4-FFF2-40B4-BE49-F238E27FC236}">
                <a16:creationId xmlns:a16="http://schemas.microsoft.com/office/drawing/2014/main" id="{EEECD9DD-1EF4-456D-B7FE-7F5FD5A7C7A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99860" y="4470976"/>
            <a:ext cx="914400" cy="914400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1EDAF913-9664-4290-AB85-D3CC52949210}"/>
              </a:ext>
            </a:extLst>
          </p:cNvPr>
          <p:cNvSpPr txBox="1"/>
          <p:nvPr/>
        </p:nvSpPr>
        <p:spPr>
          <a:xfrm>
            <a:off x="5151034" y="719528"/>
            <a:ext cx="677426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 </a:t>
            </a:r>
            <a:r>
              <a:rPr kumimoji="0" lang="pt-BR" sz="2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integração</a:t>
            </a:r>
            <a:r>
              <a:rPr kumimoji="0" lang="pt-BR" sz="2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das atividades correcionais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Intercâmbio</a:t>
            </a:r>
            <a:r>
              <a:rPr kumimoji="0" lang="pt-BR" sz="2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de informações e de experiências entre as Corregedorias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1B4EE058-C698-49E2-A1B1-2332747CB023}"/>
              </a:ext>
            </a:extLst>
          </p:cNvPr>
          <p:cNvSpPr txBox="1"/>
          <p:nvPr/>
        </p:nvSpPr>
        <p:spPr>
          <a:xfrm>
            <a:off x="4728983" y="3259098"/>
            <a:ext cx="23888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Realização de </a:t>
            </a:r>
            <a:r>
              <a:rPr kumimoji="0" lang="pt-BR" sz="2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cursos</a:t>
            </a:r>
            <a:r>
              <a:rPr kumimoji="0" lang="pt-BR" sz="2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e treinamentos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0316D3CE-CF7F-443E-A350-85307C63CA53}"/>
              </a:ext>
            </a:extLst>
          </p:cNvPr>
          <p:cNvSpPr txBox="1"/>
          <p:nvPr/>
        </p:nvSpPr>
        <p:spPr>
          <a:xfrm>
            <a:off x="7117784" y="3263563"/>
            <a:ext cx="2595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Elaboração e distribuição de </a:t>
            </a:r>
            <a:r>
              <a:rPr kumimoji="0" lang="pt-BR" sz="2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material técnico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D40C1AB4-DA60-4BD8-8C4E-8B0C90C75C4B}"/>
              </a:ext>
            </a:extLst>
          </p:cNvPr>
          <p:cNvSpPr txBox="1"/>
          <p:nvPr/>
        </p:nvSpPr>
        <p:spPr>
          <a:xfrm>
            <a:off x="9713627" y="3263563"/>
            <a:ext cx="22116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Disponibilização dos </a:t>
            </a:r>
            <a:r>
              <a:rPr kumimoji="0" lang="pt-BR" sz="2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sistemas</a:t>
            </a:r>
            <a:r>
              <a:rPr kumimoji="0" lang="pt-BR" sz="2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da CRG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0062A438-DEF8-4DC0-BA99-3E7D07DF34BC}"/>
              </a:ext>
            </a:extLst>
          </p:cNvPr>
          <p:cNvSpPr txBox="1"/>
          <p:nvPr/>
        </p:nvSpPr>
        <p:spPr>
          <a:xfrm>
            <a:off x="5151034" y="5321469"/>
            <a:ext cx="69659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Rede de Corregedorias</a:t>
            </a:r>
            <a:endParaRPr kumimoji="0" lang="pt-BR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CRG + </a:t>
            </a:r>
            <a:r>
              <a:rPr kumimoji="0" lang="pt-BR" sz="2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Corregedorias-Gerais</a:t>
            </a:r>
            <a:r>
              <a:rPr kumimoji="0" lang="pt-BR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dos Estados e Municípios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 demais Poderes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28" name="Imagem 27">
            <a:extLst>
              <a:ext uri="{FF2B5EF4-FFF2-40B4-BE49-F238E27FC236}">
                <a16:creationId xmlns:a16="http://schemas.microsoft.com/office/drawing/2014/main" id="{211E3B9D-0248-4746-A922-EE57DFBBD8D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252" y="1771166"/>
            <a:ext cx="4788944" cy="437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868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A5BCD867-D466-4826-99C2-F2EAAF204E0C}"/>
              </a:ext>
            </a:extLst>
          </p:cNvPr>
          <p:cNvSpPr/>
          <p:nvPr/>
        </p:nvSpPr>
        <p:spPr>
          <a:xfrm>
            <a:off x="0" y="0"/>
            <a:ext cx="12192000" cy="747132"/>
          </a:xfrm>
          <a:prstGeom prst="rect">
            <a:avLst/>
          </a:prstGeom>
          <a:solidFill>
            <a:srgbClr val="002543"/>
          </a:solidFill>
          <a:ln>
            <a:solidFill>
              <a:srgbClr val="0025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1EC3D873-C2D1-41C2-A1FB-2D02DCF2A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838"/>
            <a:ext cx="12150738" cy="99946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DD474579-2FE6-4BEB-8D38-EE2DF902FADB}"/>
              </a:ext>
            </a:extLst>
          </p:cNvPr>
          <p:cNvSpPr/>
          <p:nvPr/>
        </p:nvSpPr>
        <p:spPr>
          <a:xfrm>
            <a:off x="2430379" y="1766422"/>
            <a:ext cx="73312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srgbClr val="002543"/>
                </a:solidFill>
                <a:effectLst/>
                <a:uLnTx/>
                <a:uFillTx/>
                <a:latin typeface="Arial Nova" panose="020B0604020202020204" pitchFamily="34" charset="0"/>
                <a:ea typeface="+mn-ea"/>
                <a:cs typeface="Aharoni" panose="02010803020104030203" pitchFamily="2" charset="-79"/>
              </a:rPr>
              <a:t>Obrigada!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0" u="none" strike="noStrike" kern="1200" cap="none" spc="0" normalizeH="0" baseline="0" noProof="0" dirty="0">
              <a:ln>
                <a:noFill/>
              </a:ln>
              <a:solidFill>
                <a:srgbClr val="002543"/>
              </a:solidFill>
              <a:effectLst/>
              <a:uLnTx/>
              <a:uFillTx/>
              <a:latin typeface="Arial Nova" panose="020B0604020202020204" pitchFamily="34" charset="0"/>
              <a:ea typeface="+mn-ea"/>
              <a:cs typeface="Aharoni" panose="02010803020104030203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rgbClr val="002543"/>
                </a:solidFill>
                <a:effectLst/>
                <a:uLnTx/>
                <a:uFillTx/>
                <a:latin typeface="Arial Nova" panose="020B0604020202020204" pitchFamily="34" charset="0"/>
                <a:ea typeface="+mn-ea"/>
                <a:cs typeface="Aharoni" panose="02010803020104030203" pitchFamily="2" charset="-79"/>
              </a:rPr>
              <a:t>Débora Queiroz Afonso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srgbClr val="002543"/>
                </a:solidFill>
                <a:effectLst/>
                <a:uLnTx/>
                <a:uFillTx/>
                <a:latin typeface="Arial Nova" panose="020B0604020202020204" pitchFamily="34" charset="0"/>
                <a:ea typeface="+mn-ea"/>
                <a:cs typeface="Aharoni" panose="02010803020104030203" pitchFamily="2" charset="-79"/>
              </a:rPr>
              <a:t>Diretora de Gestão do Sistema de Correição do Poder Executivo Federal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0" i="0" u="none" strike="noStrike" kern="1200" cap="none" spc="0" normalizeH="0" baseline="0" noProof="0" dirty="0">
                <a:ln>
                  <a:noFill/>
                </a:ln>
                <a:solidFill>
                  <a:srgbClr val="002543"/>
                </a:solidFill>
                <a:effectLst/>
                <a:uLnTx/>
                <a:uFillTx/>
                <a:latin typeface="Abadi Extra Light" panose="020B0204020104020204" pitchFamily="34" charset="0"/>
                <a:ea typeface="+mn-ea"/>
                <a:cs typeface="+mn-cs"/>
              </a:rPr>
              <a:t>Corregedoria-Geral da União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>
                <a:ln>
                  <a:noFill/>
                </a:ln>
                <a:solidFill>
                  <a:srgbClr val="002543"/>
                </a:solidFill>
                <a:effectLst/>
                <a:uLnTx/>
                <a:uFillTx/>
                <a:latin typeface="Abadi Extra Light" panose="020B0204020104020204" pitchFamily="34" charset="0"/>
                <a:ea typeface="+mn-ea"/>
                <a:cs typeface="+mn-cs"/>
              </a:rPr>
              <a:t>Controladoria-Geral da União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00254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crg@cgu.gov.br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00254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00254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55 61 2020 7500</a:t>
            </a:r>
          </a:p>
        </p:txBody>
      </p:sp>
      <p:pic>
        <p:nvPicPr>
          <p:cNvPr id="2050" name="Picture 2" descr="https://brazilsouth1-mediap.svc.ms/transform/thumbnail?provider=spo&amp;inputFormat=jpg&amp;cs=fFNQTw&amp;docid=https%3A%2F%2Fcgugovbr.sharepoint.com%3A443%2F_api%2Fv2.0%2Fdrives%2Fb!wyIuxiYAf0OdjRLH7yY965rW72c-bwtLsva2edc1LPEnl0HqRcUSQ5mL8B52Refb%2Fitems%2F01JRSWCE3ITD6REDO4E5DLQYRJ4GQ62OJI%3Fversion%3DPublished&amp;access_token=eyJ0eXAiOiJKV1QiLCJhbGciOiJub25lIn0.eyJhdWQiOiIwMDAwMDAwMy0wMDAwLTBmZjEtY2UwMC0wMDAwMDAwMDAwMDAvY2d1Z292YnIuc2hhcmVwb2ludC5jb21ANjY3OGQ5ZmUtMDkyMS00MTdkLTg0MTEtNWYxYzE4ZGVmYmJiIiwiaXNzIjoiMDAwMDAwMDMtMDAwMC0wZmYxLWNlMDAtMDAwMDAwMDAwMDAwIiwibmJmIjoiMTU1MzI3NjIyNCIsImV4cCI6IjE1NTMyOTc4MjQiLCJlbmRwb2ludHVybCI6IlZRNkxNUG5HOE1pQTIwSU9NMTJDOEdSSStvTXdYQk41T3NSS1ZJNzdVdFE9IiwiZW5kcG9pbnR1cmxMZW5ndGgiOiIxMTUiLCJpc2xvb3BiYWNrIjoiVHJ1ZSIsImNpZCI6Ik56RTRZV05pT1dVdE5qQTVaaTB3TURBd0xUTXpOVGd0WWpNeE1UWXdPV1psWmpabCIsInZlciI6Imhhc2hlZHByb29mdG9rZW4iLCJzaXRlaWQiOiJZell5WlRJeVl6TXRNREF5TmkwME16ZG1MVGxrT0dRdE1USmpOMlZtTWpZelpHVmkiLCJuYW1laWQiOiIwIy5mfG1lbWJlcnNoaXB8ZGFuaWVsLnBlbGxlc0BjZ3UuZ292LmJyIiwibmlpIjoibWljcm9zb2Z0LnNoYXJlcG9pbnQiLCJpc3VzZXIiOiJ0cnVlIiwiY2FjaGVrZXkiOiIwaC5mfG1lbWJlcnNoaXB8MTAwMzAwMDA5NGE0YWJmN0BsaXZlLmNvbSIsInR0IjoiMCIsInVzZVBlcnNpc3RlbnRDb29raWUiOiIyIn0.UVQrMVoxQTd5K3BnbC93dUFXUEV0dmdDbzZoWW9NMDl0cjNnTjBaMFF3ND0&amp;encodeFailures=1&amp;width=1600&amp;height=717&amp;srcWidth=&amp;srcHeight=">
            <a:extLst>
              <a:ext uri="{FF2B5EF4-FFF2-40B4-BE49-F238E27FC236}">
                <a16:creationId xmlns:a16="http://schemas.microsoft.com/office/drawing/2014/main" id="{0B0CC0E5-9DEA-403C-892B-C42DBFA32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427" y="5768876"/>
            <a:ext cx="4747146" cy="108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5376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e876e092-0a8f-4cb9-b032-fe888f510c7f">
      <UserInfo>
        <DisplayName>Cyro Rodrigues de Oliveira Dornelas</DisplayName>
        <AccountId>220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92B389F300B6B43B8EC776ABD219D12" ma:contentTypeVersion="4" ma:contentTypeDescription="Crie um novo documento." ma:contentTypeScope="" ma:versionID="a9447b9b45f5f2544f2cfe39d2511a4d">
  <xsd:schema xmlns:xsd="http://www.w3.org/2001/XMLSchema" xmlns:xs="http://www.w3.org/2001/XMLSchema" xmlns:p="http://schemas.microsoft.com/office/2006/metadata/properties" xmlns:ns2="e90771b3-05c8-48d1-b12a-1aa95cb884cd" xmlns:ns3="e876e092-0a8f-4cb9-b032-fe888f510c7f" targetNamespace="http://schemas.microsoft.com/office/2006/metadata/properties" ma:root="true" ma:fieldsID="7da6c91af59d31518ea60e220022c4e9" ns2:_="" ns3:_="">
    <xsd:import namespace="e90771b3-05c8-48d1-b12a-1aa95cb884cd"/>
    <xsd:import namespace="e876e092-0a8f-4cb9-b032-fe888f510c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0771b3-05c8-48d1-b12a-1aa95cb884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76e092-0a8f-4cb9-b032-fe888f510c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75911EB-0819-4693-9A54-1F98E66529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ECB265-CA06-443E-BE0B-3F56571D733B}">
  <ds:schemaRefs>
    <ds:schemaRef ds:uri="http://purl.org/dc/elements/1.1/"/>
    <ds:schemaRef ds:uri="e90771b3-05c8-48d1-b12a-1aa95cb884cd"/>
    <ds:schemaRef ds:uri="http://purl.org/dc/terms/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e876e092-0a8f-4cb9-b032-fe888f510c7f"/>
    <ds:schemaRef ds:uri="http://purl.org/dc/dcmitype/"/>
    <ds:schemaRef ds:uri="http://schemas.microsoft.com/office/2006/documentManagement/typ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5BA743F-58FF-4501-AA1F-FD6396FF1E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0771b3-05c8-48d1-b12a-1aa95cb884cd"/>
    <ds:schemaRef ds:uri="e876e092-0a8f-4cb9-b032-fe888f510c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5513</TotalTime>
  <Words>273</Words>
  <Application>Microsoft Office PowerPoint</Application>
  <PresentationFormat>Widescreen</PresentationFormat>
  <Paragraphs>60</Paragraphs>
  <Slides>9</Slides>
  <Notes>7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9</vt:i4>
      </vt:variant>
    </vt:vector>
  </HeadingPairs>
  <TitlesOfParts>
    <vt:vector size="18" baseType="lpstr">
      <vt:lpstr>Abadi Extra Light</vt:lpstr>
      <vt:lpstr>Aharoni</vt:lpstr>
      <vt:lpstr>Arial</vt:lpstr>
      <vt:lpstr>Arial Nova</vt:lpstr>
      <vt:lpstr>Calibri</vt:lpstr>
      <vt:lpstr>Calibri Light</vt:lpstr>
      <vt:lpstr>Wingdings</vt:lpstr>
      <vt:lpstr>Tema do Office</vt:lpstr>
      <vt:lpstr>1_Tema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Anne Nogueira Hernandes</dc:creator>
  <cp:lastModifiedBy>Debora Queiroz Afonso</cp:lastModifiedBy>
  <cp:revision>86</cp:revision>
  <dcterms:created xsi:type="dcterms:W3CDTF">2017-06-05T18:09:13Z</dcterms:created>
  <dcterms:modified xsi:type="dcterms:W3CDTF">2019-11-12T13:50:13Z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0x010100592B389F300B6B43B8EC776ABD219D12</vt:lpwstr>
  </property>
  <property fmtid="{D5CDD505-2E9C-101B-9397-08002B2CF9AE}" pid="3" name="AuthorIds_UIVersion_1024">
    <vt:lpwstr>4</vt:lpwstr>
  </property>
  <property fmtid="{D5CDD505-2E9C-101B-9397-08002B2CF9AE}" pid="4" name="Order">
    <vt:r8>1213900</vt:r8>
  </property>
  <property fmtid="{D5CDD505-2E9C-101B-9397-08002B2CF9AE}" pid="5" name="ComplianceAssetId">
    <vt:lpwstr/>
  </property>
</Properties>
</file>