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9" r:id="rId3"/>
    <p:sldId id="351" r:id="rId4"/>
    <p:sldId id="333" r:id="rId5"/>
    <p:sldId id="336" r:id="rId6"/>
    <p:sldId id="340" r:id="rId7"/>
    <p:sldId id="316" r:id="rId8"/>
    <p:sldId id="345" r:id="rId9"/>
    <p:sldId id="315" r:id="rId10"/>
    <p:sldId id="326" r:id="rId11"/>
    <p:sldId id="305" r:id="rId12"/>
    <p:sldId id="347" r:id="rId13"/>
    <p:sldId id="341" r:id="rId14"/>
    <p:sldId id="342" r:id="rId15"/>
    <p:sldId id="343" r:id="rId16"/>
    <p:sldId id="352" r:id="rId17"/>
    <p:sldId id="344" r:id="rId18"/>
    <p:sldId id="331" r:id="rId19"/>
    <p:sldId id="350" r:id="rId20"/>
    <p:sldId id="332" r:id="rId21"/>
    <p:sldId id="262" r:id="rId2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3056" autoAdjust="0"/>
  </p:normalViewPr>
  <p:slideViewPr>
    <p:cSldViewPr>
      <p:cViewPr varScale="1">
        <p:scale>
          <a:sx n="95" d="100"/>
          <a:sy n="95" d="100"/>
        </p:scale>
        <p:origin x="183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6663B9-53B2-4368-B98C-3C3415CA4A55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t-BR"/>
        </a:p>
      </dgm:t>
    </dgm:pt>
    <dgm:pt modelId="{63EBB87D-6126-479B-893A-ED1C7104EC54}">
      <dgm:prSet phldrT="[Texto]"/>
      <dgm:spPr/>
      <dgm:t>
        <a:bodyPr/>
        <a:lstStyle/>
        <a:p>
          <a:r>
            <a:rPr lang="pt-BR" dirty="0"/>
            <a:t>Promover a participação</a:t>
          </a:r>
        </a:p>
      </dgm:t>
    </dgm:pt>
    <dgm:pt modelId="{EE83E02C-3A03-4E11-9664-C69C1A5A332A}" type="parTrans" cxnId="{4A0B7F22-9D8B-4E51-AE7D-625D016DC5D7}">
      <dgm:prSet/>
      <dgm:spPr/>
      <dgm:t>
        <a:bodyPr/>
        <a:lstStyle/>
        <a:p>
          <a:endParaRPr lang="pt-BR"/>
        </a:p>
      </dgm:t>
    </dgm:pt>
    <dgm:pt modelId="{DFE7A793-4E9A-4359-97C2-E2C12B6FCE14}" type="sibTrans" cxnId="{4A0B7F22-9D8B-4E51-AE7D-625D016DC5D7}">
      <dgm:prSet/>
      <dgm:spPr/>
      <dgm:t>
        <a:bodyPr/>
        <a:lstStyle/>
        <a:p>
          <a:endParaRPr lang="pt-BR"/>
        </a:p>
      </dgm:t>
    </dgm:pt>
    <dgm:pt modelId="{E88459CC-AED7-4937-A908-72C058B4B248}">
      <dgm:prSet phldrT="[Texto]"/>
      <dgm:spPr/>
      <dgm:t>
        <a:bodyPr/>
        <a:lstStyle/>
        <a:p>
          <a:r>
            <a:rPr lang="pt-BR" dirty="0"/>
            <a:t>Acompanhar o tratamento das manifestações visando garantir a efetividade</a:t>
          </a:r>
        </a:p>
      </dgm:t>
    </dgm:pt>
    <dgm:pt modelId="{16E2EFBB-153F-4241-A9EA-9BA0393B065D}" type="parTrans" cxnId="{A7CA7962-0530-4E23-838E-DBBDE9C898E6}">
      <dgm:prSet/>
      <dgm:spPr/>
      <dgm:t>
        <a:bodyPr/>
        <a:lstStyle/>
        <a:p>
          <a:endParaRPr lang="pt-BR"/>
        </a:p>
      </dgm:t>
    </dgm:pt>
    <dgm:pt modelId="{99A3CF4A-1D08-4295-AD79-6934375246AE}" type="sibTrans" cxnId="{A7CA7962-0530-4E23-838E-DBBDE9C898E6}">
      <dgm:prSet/>
      <dgm:spPr/>
      <dgm:t>
        <a:bodyPr/>
        <a:lstStyle/>
        <a:p>
          <a:endParaRPr lang="pt-BR"/>
        </a:p>
      </dgm:t>
    </dgm:pt>
    <dgm:pt modelId="{0A03086F-311C-4EBC-9923-3798EABF8BDE}">
      <dgm:prSet phldrT="[Texto]"/>
      <dgm:spPr/>
      <dgm:t>
        <a:bodyPr/>
        <a:lstStyle/>
        <a:p>
          <a:r>
            <a:rPr lang="pt-BR" dirty="0"/>
            <a:t>Propor aperfeiçoamento</a:t>
          </a:r>
        </a:p>
      </dgm:t>
    </dgm:pt>
    <dgm:pt modelId="{79472EC6-5EE6-4C32-AAAE-C52F56BC7F46}" type="parTrans" cxnId="{9F4DCD86-BD0A-40D8-9FAB-B11110479A07}">
      <dgm:prSet/>
      <dgm:spPr/>
      <dgm:t>
        <a:bodyPr/>
        <a:lstStyle/>
        <a:p>
          <a:endParaRPr lang="pt-BR"/>
        </a:p>
      </dgm:t>
    </dgm:pt>
    <dgm:pt modelId="{BD417C88-75D8-485D-A103-CC23939900C6}" type="sibTrans" cxnId="{9F4DCD86-BD0A-40D8-9FAB-B11110479A07}">
      <dgm:prSet/>
      <dgm:spPr/>
      <dgm:t>
        <a:bodyPr/>
        <a:lstStyle/>
        <a:p>
          <a:endParaRPr lang="pt-BR"/>
        </a:p>
      </dgm:t>
    </dgm:pt>
    <dgm:pt modelId="{4C1E4355-B564-4EF1-87C5-28D87A53F819}">
      <dgm:prSet phldrT="[Texto]"/>
      <dgm:spPr/>
      <dgm:t>
        <a:bodyPr/>
        <a:lstStyle/>
        <a:p>
          <a:r>
            <a:rPr lang="pt-BR" dirty="0"/>
            <a:t>Auxiliar na prevenção e correção dos atos</a:t>
          </a:r>
        </a:p>
      </dgm:t>
    </dgm:pt>
    <dgm:pt modelId="{20BDB276-33A3-4BB2-BE10-85311299B331}" type="parTrans" cxnId="{319CD094-7FEC-496B-B6B8-C7721C684950}">
      <dgm:prSet/>
      <dgm:spPr/>
      <dgm:t>
        <a:bodyPr/>
        <a:lstStyle/>
        <a:p>
          <a:endParaRPr lang="pt-BR"/>
        </a:p>
      </dgm:t>
    </dgm:pt>
    <dgm:pt modelId="{7B1B152C-9E12-4082-A1D5-EAC91A3841D5}" type="sibTrans" cxnId="{319CD094-7FEC-496B-B6B8-C7721C684950}">
      <dgm:prSet/>
      <dgm:spPr/>
      <dgm:t>
        <a:bodyPr/>
        <a:lstStyle/>
        <a:p>
          <a:endParaRPr lang="pt-BR"/>
        </a:p>
      </dgm:t>
    </dgm:pt>
    <dgm:pt modelId="{CC7F73BE-EE2C-4E21-B81D-3F6E830A7E6F}">
      <dgm:prSet phldrT="[Texto]"/>
      <dgm:spPr/>
      <dgm:t>
        <a:bodyPr/>
        <a:lstStyle/>
        <a:p>
          <a:r>
            <a:rPr lang="pt-BR" dirty="0"/>
            <a:t>Propor adoção de medidas para a defesa dos direitos dos usuários</a:t>
          </a:r>
        </a:p>
      </dgm:t>
    </dgm:pt>
    <dgm:pt modelId="{7222D0D6-A428-44CB-AEF4-AF7FFAF0788D}" type="parTrans" cxnId="{A40EB02F-DA5E-4D56-8664-946FF7BB327B}">
      <dgm:prSet/>
      <dgm:spPr/>
      <dgm:t>
        <a:bodyPr/>
        <a:lstStyle/>
        <a:p>
          <a:endParaRPr lang="pt-BR"/>
        </a:p>
      </dgm:t>
    </dgm:pt>
    <dgm:pt modelId="{0AC49582-F298-46EC-B986-950B4DA2E6EA}" type="sibTrans" cxnId="{A40EB02F-DA5E-4D56-8664-946FF7BB327B}">
      <dgm:prSet/>
      <dgm:spPr/>
      <dgm:t>
        <a:bodyPr/>
        <a:lstStyle/>
        <a:p>
          <a:endParaRPr lang="pt-BR"/>
        </a:p>
      </dgm:t>
    </dgm:pt>
    <dgm:pt modelId="{3A98554C-C0A5-4042-BBA3-9C0072805666}">
      <dgm:prSet/>
      <dgm:spPr/>
      <dgm:t>
        <a:bodyPr/>
        <a:lstStyle/>
        <a:p>
          <a:r>
            <a:rPr lang="pt-BR" dirty="0"/>
            <a:t>Receber, analisar e encaminhar manifestações</a:t>
          </a:r>
        </a:p>
      </dgm:t>
    </dgm:pt>
    <dgm:pt modelId="{23100FF5-4284-4587-B129-910D82E31022}" type="parTrans" cxnId="{8421325D-5265-45BA-AB5B-6BCBF6294DF9}">
      <dgm:prSet/>
      <dgm:spPr/>
      <dgm:t>
        <a:bodyPr/>
        <a:lstStyle/>
        <a:p>
          <a:endParaRPr lang="pt-BR"/>
        </a:p>
      </dgm:t>
    </dgm:pt>
    <dgm:pt modelId="{1A2FCABB-69B6-404D-A942-F62D301AEAED}" type="sibTrans" cxnId="{8421325D-5265-45BA-AB5B-6BCBF6294DF9}">
      <dgm:prSet/>
      <dgm:spPr/>
      <dgm:t>
        <a:bodyPr/>
        <a:lstStyle/>
        <a:p>
          <a:endParaRPr lang="pt-BR"/>
        </a:p>
      </dgm:t>
    </dgm:pt>
    <dgm:pt modelId="{85521989-970D-4A20-AF51-636783497920}">
      <dgm:prSet/>
      <dgm:spPr/>
      <dgm:t>
        <a:bodyPr/>
        <a:lstStyle/>
        <a:p>
          <a:r>
            <a:rPr lang="pt-BR" dirty="0"/>
            <a:t>Mediação e conciliação</a:t>
          </a:r>
        </a:p>
      </dgm:t>
    </dgm:pt>
    <dgm:pt modelId="{582AFB76-C355-4E83-B87C-A37DCE207A81}" type="parTrans" cxnId="{F5FF1414-7608-4BEB-AA54-6DEC4A16FF7B}">
      <dgm:prSet/>
      <dgm:spPr/>
      <dgm:t>
        <a:bodyPr/>
        <a:lstStyle/>
        <a:p>
          <a:endParaRPr lang="pt-BR"/>
        </a:p>
      </dgm:t>
    </dgm:pt>
    <dgm:pt modelId="{8E6C0740-3B71-4350-84DD-00FB23254936}" type="sibTrans" cxnId="{F5FF1414-7608-4BEB-AA54-6DEC4A16FF7B}">
      <dgm:prSet/>
      <dgm:spPr/>
      <dgm:t>
        <a:bodyPr/>
        <a:lstStyle/>
        <a:p>
          <a:endParaRPr lang="pt-BR"/>
        </a:p>
      </dgm:t>
    </dgm:pt>
    <dgm:pt modelId="{0C419880-1458-49FD-AD75-AAF378EB8DDF}" type="pres">
      <dgm:prSet presAssocID="{C96663B9-53B2-4368-B98C-3C3415CA4A55}" presName="diagram" presStyleCnt="0">
        <dgm:presLayoutVars>
          <dgm:dir/>
          <dgm:resizeHandles val="exact"/>
        </dgm:presLayoutVars>
      </dgm:prSet>
      <dgm:spPr/>
    </dgm:pt>
    <dgm:pt modelId="{9142065D-8372-40F0-8A71-0E249A11D891}" type="pres">
      <dgm:prSet presAssocID="{63EBB87D-6126-479B-893A-ED1C7104EC54}" presName="node" presStyleLbl="node1" presStyleIdx="0" presStyleCnt="7">
        <dgm:presLayoutVars>
          <dgm:bulletEnabled val="1"/>
        </dgm:presLayoutVars>
      </dgm:prSet>
      <dgm:spPr/>
    </dgm:pt>
    <dgm:pt modelId="{C6DC2F78-25A1-457E-9B76-081BA722F50D}" type="pres">
      <dgm:prSet presAssocID="{DFE7A793-4E9A-4359-97C2-E2C12B6FCE14}" presName="sibTrans" presStyleCnt="0"/>
      <dgm:spPr/>
    </dgm:pt>
    <dgm:pt modelId="{05D9A791-3DB5-4BDA-9E8D-E07855C913A1}" type="pres">
      <dgm:prSet presAssocID="{E88459CC-AED7-4937-A908-72C058B4B248}" presName="node" presStyleLbl="node1" presStyleIdx="1" presStyleCnt="7">
        <dgm:presLayoutVars>
          <dgm:bulletEnabled val="1"/>
        </dgm:presLayoutVars>
      </dgm:prSet>
      <dgm:spPr/>
    </dgm:pt>
    <dgm:pt modelId="{D68160CC-68FD-499B-8DDC-7A5DBAA0117B}" type="pres">
      <dgm:prSet presAssocID="{99A3CF4A-1D08-4295-AD79-6934375246AE}" presName="sibTrans" presStyleCnt="0"/>
      <dgm:spPr/>
    </dgm:pt>
    <dgm:pt modelId="{42244A48-0076-489D-A598-E6C0E3BB7F14}" type="pres">
      <dgm:prSet presAssocID="{0A03086F-311C-4EBC-9923-3798EABF8BDE}" presName="node" presStyleLbl="node1" presStyleIdx="2" presStyleCnt="7">
        <dgm:presLayoutVars>
          <dgm:bulletEnabled val="1"/>
        </dgm:presLayoutVars>
      </dgm:prSet>
      <dgm:spPr/>
    </dgm:pt>
    <dgm:pt modelId="{D4410555-56AD-418A-B4F8-C0D2EC46E9BD}" type="pres">
      <dgm:prSet presAssocID="{BD417C88-75D8-485D-A103-CC23939900C6}" presName="sibTrans" presStyleCnt="0"/>
      <dgm:spPr/>
    </dgm:pt>
    <dgm:pt modelId="{02CC2A4F-1CA4-4BF6-8A7C-DD3022D7796B}" type="pres">
      <dgm:prSet presAssocID="{4C1E4355-B564-4EF1-87C5-28D87A53F819}" presName="node" presStyleLbl="node1" presStyleIdx="3" presStyleCnt="7">
        <dgm:presLayoutVars>
          <dgm:bulletEnabled val="1"/>
        </dgm:presLayoutVars>
      </dgm:prSet>
      <dgm:spPr/>
    </dgm:pt>
    <dgm:pt modelId="{060A39BC-2900-4BC5-B059-861B6596841C}" type="pres">
      <dgm:prSet presAssocID="{7B1B152C-9E12-4082-A1D5-EAC91A3841D5}" presName="sibTrans" presStyleCnt="0"/>
      <dgm:spPr/>
    </dgm:pt>
    <dgm:pt modelId="{035E387C-CB56-4ACF-A800-8298957ACA4C}" type="pres">
      <dgm:prSet presAssocID="{CC7F73BE-EE2C-4E21-B81D-3F6E830A7E6F}" presName="node" presStyleLbl="node1" presStyleIdx="4" presStyleCnt="7">
        <dgm:presLayoutVars>
          <dgm:bulletEnabled val="1"/>
        </dgm:presLayoutVars>
      </dgm:prSet>
      <dgm:spPr/>
    </dgm:pt>
    <dgm:pt modelId="{324BBDB5-CB6F-44AE-BC21-9B5345D937F5}" type="pres">
      <dgm:prSet presAssocID="{0AC49582-F298-46EC-B986-950B4DA2E6EA}" presName="sibTrans" presStyleCnt="0"/>
      <dgm:spPr/>
    </dgm:pt>
    <dgm:pt modelId="{0BA0B3F3-5B83-45DA-8EC3-AC61AB1EB095}" type="pres">
      <dgm:prSet presAssocID="{3A98554C-C0A5-4042-BBA3-9C0072805666}" presName="node" presStyleLbl="node1" presStyleIdx="5" presStyleCnt="7">
        <dgm:presLayoutVars>
          <dgm:bulletEnabled val="1"/>
        </dgm:presLayoutVars>
      </dgm:prSet>
      <dgm:spPr/>
    </dgm:pt>
    <dgm:pt modelId="{DDB20FDF-52D6-407E-91D8-26E7A84CA935}" type="pres">
      <dgm:prSet presAssocID="{1A2FCABB-69B6-404D-A942-F62D301AEAED}" presName="sibTrans" presStyleCnt="0"/>
      <dgm:spPr/>
    </dgm:pt>
    <dgm:pt modelId="{C33079F3-0F5E-454A-B1A1-8DA766F83544}" type="pres">
      <dgm:prSet presAssocID="{85521989-970D-4A20-AF51-636783497920}" presName="node" presStyleLbl="node1" presStyleIdx="6" presStyleCnt="7">
        <dgm:presLayoutVars>
          <dgm:bulletEnabled val="1"/>
        </dgm:presLayoutVars>
      </dgm:prSet>
      <dgm:spPr/>
    </dgm:pt>
  </dgm:ptLst>
  <dgm:cxnLst>
    <dgm:cxn modelId="{F5FF1414-7608-4BEB-AA54-6DEC4A16FF7B}" srcId="{C96663B9-53B2-4368-B98C-3C3415CA4A55}" destId="{85521989-970D-4A20-AF51-636783497920}" srcOrd="6" destOrd="0" parTransId="{582AFB76-C355-4E83-B87C-A37DCE207A81}" sibTransId="{8E6C0740-3B71-4350-84DD-00FB23254936}"/>
    <dgm:cxn modelId="{4A0B7F22-9D8B-4E51-AE7D-625D016DC5D7}" srcId="{C96663B9-53B2-4368-B98C-3C3415CA4A55}" destId="{63EBB87D-6126-479B-893A-ED1C7104EC54}" srcOrd="0" destOrd="0" parTransId="{EE83E02C-3A03-4E11-9664-C69C1A5A332A}" sibTransId="{DFE7A793-4E9A-4359-97C2-E2C12B6FCE14}"/>
    <dgm:cxn modelId="{A40EB02F-DA5E-4D56-8664-946FF7BB327B}" srcId="{C96663B9-53B2-4368-B98C-3C3415CA4A55}" destId="{CC7F73BE-EE2C-4E21-B81D-3F6E830A7E6F}" srcOrd="4" destOrd="0" parTransId="{7222D0D6-A428-44CB-AEF4-AF7FFAF0788D}" sibTransId="{0AC49582-F298-46EC-B986-950B4DA2E6EA}"/>
    <dgm:cxn modelId="{8421325D-5265-45BA-AB5B-6BCBF6294DF9}" srcId="{C96663B9-53B2-4368-B98C-3C3415CA4A55}" destId="{3A98554C-C0A5-4042-BBA3-9C0072805666}" srcOrd="5" destOrd="0" parTransId="{23100FF5-4284-4587-B129-910D82E31022}" sibTransId="{1A2FCABB-69B6-404D-A942-F62D301AEAED}"/>
    <dgm:cxn modelId="{A7CA7962-0530-4E23-838E-DBBDE9C898E6}" srcId="{C96663B9-53B2-4368-B98C-3C3415CA4A55}" destId="{E88459CC-AED7-4937-A908-72C058B4B248}" srcOrd="1" destOrd="0" parTransId="{16E2EFBB-153F-4241-A9EA-9BA0393B065D}" sibTransId="{99A3CF4A-1D08-4295-AD79-6934375246AE}"/>
    <dgm:cxn modelId="{513E366A-CCA1-4720-9B75-9913DEE7E69A}" type="presOf" srcId="{3A98554C-C0A5-4042-BBA3-9C0072805666}" destId="{0BA0B3F3-5B83-45DA-8EC3-AC61AB1EB095}" srcOrd="0" destOrd="0" presId="urn:microsoft.com/office/officeart/2005/8/layout/default"/>
    <dgm:cxn modelId="{9F4DCD86-BD0A-40D8-9FAB-B11110479A07}" srcId="{C96663B9-53B2-4368-B98C-3C3415CA4A55}" destId="{0A03086F-311C-4EBC-9923-3798EABF8BDE}" srcOrd="2" destOrd="0" parTransId="{79472EC6-5EE6-4C32-AAAE-C52F56BC7F46}" sibTransId="{BD417C88-75D8-485D-A103-CC23939900C6}"/>
    <dgm:cxn modelId="{319CD094-7FEC-496B-B6B8-C7721C684950}" srcId="{C96663B9-53B2-4368-B98C-3C3415CA4A55}" destId="{4C1E4355-B564-4EF1-87C5-28D87A53F819}" srcOrd="3" destOrd="0" parTransId="{20BDB276-33A3-4BB2-BE10-85311299B331}" sibTransId="{7B1B152C-9E12-4082-A1D5-EAC91A3841D5}"/>
    <dgm:cxn modelId="{6E82A89E-BD72-4D1A-ACE9-96727B8EF7C5}" type="presOf" srcId="{CC7F73BE-EE2C-4E21-B81D-3F6E830A7E6F}" destId="{035E387C-CB56-4ACF-A800-8298957ACA4C}" srcOrd="0" destOrd="0" presId="urn:microsoft.com/office/officeart/2005/8/layout/default"/>
    <dgm:cxn modelId="{CD1A02A3-75B5-45FE-BF76-277ACF3D1D8C}" type="presOf" srcId="{85521989-970D-4A20-AF51-636783497920}" destId="{C33079F3-0F5E-454A-B1A1-8DA766F83544}" srcOrd="0" destOrd="0" presId="urn:microsoft.com/office/officeart/2005/8/layout/default"/>
    <dgm:cxn modelId="{B0B33EAD-98FE-41EB-B682-A765ED13FE09}" type="presOf" srcId="{0A03086F-311C-4EBC-9923-3798EABF8BDE}" destId="{42244A48-0076-489D-A598-E6C0E3BB7F14}" srcOrd="0" destOrd="0" presId="urn:microsoft.com/office/officeart/2005/8/layout/default"/>
    <dgm:cxn modelId="{04B451C2-2979-47A9-91DF-643664920D62}" type="presOf" srcId="{4C1E4355-B564-4EF1-87C5-28D87A53F819}" destId="{02CC2A4F-1CA4-4BF6-8A7C-DD3022D7796B}" srcOrd="0" destOrd="0" presId="urn:microsoft.com/office/officeart/2005/8/layout/default"/>
    <dgm:cxn modelId="{3EB185C2-1874-4AE0-8871-9F50BA9CBEC3}" type="presOf" srcId="{C96663B9-53B2-4368-B98C-3C3415CA4A55}" destId="{0C419880-1458-49FD-AD75-AAF378EB8DDF}" srcOrd="0" destOrd="0" presId="urn:microsoft.com/office/officeart/2005/8/layout/default"/>
    <dgm:cxn modelId="{918956C4-712C-4CAE-854A-4BE1194131F9}" type="presOf" srcId="{63EBB87D-6126-479B-893A-ED1C7104EC54}" destId="{9142065D-8372-40F0-8A71-0E249A11D891}" srcOrd="0" destOrd="0" presId="urn:microsoft.com/office/officeart/2005/8/layout/default"/>
    <dgm:cxn modelId="{A87169D4-FF64-4B08-A4C0-2EEC869B822A}" type="presOf" srcId="{E88459CC-AED7-4937-A908-72C058B4B248}" destId="{05D9A791-3DB5-4BDA-9E8D-E07855C913A1}" srcOrd="0" destOrd="0" presId="urn:microsoft.com/office/officeart/2005/8/layout/default"/>
    <dgm:cxn modelId="{ED4DD00E-2824-4026-A211-970D18BBDDA0}" type="presParOf" srcId="{0C419880-1458-49FD-AD75-AAF378EB8DDF}" destId="{9142065D-8372-40F0-8A71-0E249A11D891}" srcOrd="0" destOrd="0" presId="urn:microsoft.com/office/officeart/2005/8/layout/default"/>
    <dgm:cxn modelId="{0B93053F-998F-4A02-AF26-2584B9D0784C}" type="presParOf" srcId="{0C419880-1458-49FD-AD75-AAF378EB8DDF}" destId="{C6DC2F78-25A1-457E-9B76-081BA722F50D}" srcOrd="1" destOrd="0" presId="urn:microsoft.com/office/officeart/2005/8/layout/default"/>
    <dgm:cxn modelId="{EBB39E5A-D95C-4594-9AD9-E39E5FEDCB45}" type="presParOf" srcId="{0C419880-1458-49FD-AD75-AAF378EB8DDF}" destId="{05D9A791-3DB5-4BDA-9E8D-E07855C913A1}" srcOrd="2" destOrd="0" presId="urn:microsoft.com/office/officeart/2005/8/layout/default"/>
    <dgm:cxn modelId="{35C9D36A-3A84-473A-9759-4E6CA2EF0801}" type="presParOf" srcId="{0C419880-1458-49FD-AD75-AAF378EB8DDF}" destId="{D68160CC-68FD-499B-8DDC-7A5DBAA0117B}" srcOrd="3" destOrd="0" presId="urn:microsoft.com/office/officeart/2005/8/layout/default"/>
    <dgm:cxn modelId="{567CB3E4-8B27-4426-889A-3CD4ABA8C853}" type="presParOf" srcId="{0C419880-1458-49FD-AD75-AAF378EB8DDF}" destId="{42244A48-0076-489D-A598-E6C0E3BB7F14}" srcOrd="4" destOrd="0" presId="urn:microsoft.com/office/officeart/2005/8/layout/default"/>
    <dgm:cxn modelId="{71E9059D-1520-44FD-864A-5D7FC5D7E4C8}" type="presParOf" srcId="{0C419880-1458-49FD-AD75-AAF378EB8DDF}" destId="{D4410555-56AD-418A-B4F8-C0D2EC46E9BD}" srcOrd="5" destOrd="0" presId="urn:microsoft.com/office/officeart/2005/8/layout/default"/>
    <dgm:cxn modelId="{B0B5729A-7784-45C5-9377-374BC382505D}" type="presParOf" srcId="{0C419880-1458-49FD-AD75-AAF378EB8DDF}" destId="{02CC2A4F-1CA4-4BF6-8A7C-DD3022D7796B}" srcOrd="6" destOrd="0" presId="urn:microsoft.com/office/officeart/2005/8/layout/default"/>
    <dgm:cxn modelId="{DCE7EBDC-F2C9-4674-8F6F-2E83D89F431F}" type="presParOf" srcId="{0C419880-1458-49FD-AD75-AAF378EB8DDF}" destId="{060A39BC-2900-4BC5-B059-861B6596841C}" srcOrd="7" destOrd="0" presId="urn:microsoft.com/office/officeart/2005/8/layout/default"/>
    <dgm:cxn modelId="{A81F4FAC-BAE3-4D3E-9A76-F43055CF4B44}" type="presParOf" srcId="{0C419880-1458-49FD-AD75-AAF378EB8DDF}" destId="{035E387C-CB56-4ACF-A800-8298957ACA4C}" srcOrd="8" destOrd="0" presId="urn:microsoft.com/office/officeart/2005/8/layout/default"/>
    <dgm:cxn modelId="{B4A75D1F-1F48-4203-B08D-FBDCC60B3A34}" type="presParOf" srcId="{0C419880-1458-49FD-AD75-AAF378EB8DDF}" destId="{324BBDB5-CB6F-44AE-BC21-9B5345D937F5}" srcOrd="9" destOrd="0" presId="urn:microsoft.com/office/officeart/2005/8/layout/default"/>
    <dgm:cxn modelId="{692DDC74-4651-438D-8D4B-05B6B0977D68}" type="presParOf" srcId="{0C419880-1458-49FD-AD75-AAF378EB8DDF}" destId="{0BA0B3F3-5B83-45DA-8EC3-AC61AB1EB095}" srcOrd="10" destOrd="0" presId="urn:microsoft.com/office/officeart/2005/8/layout/default"/>
    <dgm:cxn modelId="{8B7CBDF8-3833-459E-AEF3-5FBC9A0EF054}" type="presParOf" srcId="{0C419880-1458-49FD-AD75-AAF378EB8DDF}" destId="{DDB20FDF-52D6-407E-91D8-26E7A84CA935}" srcOrd="11" destOrd="0" presId="urn:microsoft.com/office/officeart/2005/8/layout/default"/>
    <dgm:cxn modelId="{DD8A996C-182E-450B-BB40-9428FE8BF0A2}" type="presParOf" srcId="{0C419880-1458-49FD-AD75-AAF378EB8DDF}" destId="{C33079F3-0F5E-454A-B1A1-8DA766F83544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2065D-8372-40F0-8A71-0E249A11D891}">
      <dsp:nvSpPr>
        <dsp:cNvPr id="0" name=""/>
        <dsp:cNvSpPr/>
      </dsp:nvSpPr>
      <dsp:spPr>
        <a:xfrm>
          <a:off x="616624" y="2847"/>
          <a:ext cx="2157392" cy="129443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Promover a participação</a:t>
          </a:r>
        </a:p>
      </dsp:txBody>
      <dsp:txXfrm>
        <a:off x="616624" y="2847"/>
        <a:ext cx="2157392" cy="1294435"/>
      </dsp:txXfrm>
    </dsp:sp>
    <dsp:sp modelId="{05D9A791-3DB5-4BDA-9E8D-E07855C913A1}">
      <dsp:nvSpPr>
        <dsp:cNvPr id="0" name=""/>
        <dsp:cNvSpPr/>
      </dsp:nvSpPr>
      <dsp:spPr>
        <a:xfrm>
          <a:off x="2989755" y="2847"/>
          <a:ext cx="2157392" cy="1294435"/>
        </a:xfrm>
        <a:prstGeom prst="rect">
          <a:avLst/>
        </a:prstGeom>
        <a:solidFill>
          <a:schemeClr val="accent3">
            <a:hueOff val="408733"/>
            <a:satOff val="-13521"/>
            <a:lumOff val="-19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Acompanhar o tratamento das manifestações visando garantir a efetividade</a:t>
          </a:r>
        </a:p>
      </dsp:txBody>
      <dsp:txXfrm>
        <a:off x="2989755" y="2847"/>
        <a:ext cx="2157392" cy="1294435"/>
      </dsp:txXfrm>
    </dsp:sp>
    <dsp:sp modelId="{42244A48-0076-489D-A598-E6C0E3BB7F14}">
      <dsp:nvSpPr>
        <dsp:cNvPr id="0" name=""/>
        <dsp:cNvSpPr/>
      </dsp:nvSpPr>
      <dsp:spPr>
        <a:xfrm>
          <a:off x="5362887" y="2847"/>
          <a:ext cx="2157392" cy="1294435"/>
        </a:xfrm>
        <a:prstGeom prst="rect">
          <a:avLst/>
        </a:prstGeom>
        <a:solidFill>
          <a:schemeClr val="accent3">
            <a:hueOff val="817465"/>
            <a:satOff val="-27042"/>
            <a:lumOff val="-39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Propor aperfeiçoamento</a:t>
          </a:r>
        </a:p>
      </dsp:txBody>
      <dsp:txXfrm>
        <a:off x="5362887" y="2847"/>
        <a:ext cx="2157392" cy="1294435"/>
      </dsp:txXfrm>
    </dsp:sp>
    <dsp:sp modelId="{02CC2A4F-1CA4-4BF6-8A7C-DD3022D7796B}">
      <dsp:nvSpPr>
        <dsp:cNvPr id="0" name=""/>
        <dsp:cNvSpPr/>
      </dsp:nvSpPr>
      <dsp:spPr>
        <a:xfrm>
          <a:off x="616624" y="1513022"/>
          <a:ext cx="2157392" cy="1294435"/>
        </a:xfrm>
        <a:prstGeom prst="rect">
          <a:avLst/>
        </a:prstGeom>
        <a:solidFill>
          <a:schemeClr val="accent3">
            <a:hueOff val="1226198"/>
            <a:satOff val="-40562"/>
            <a:lumOff val="-58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Auxiliar na prevenção e correção dos atos</a:t>
          </a:r>
        </a:p>
      </dsp:txBody>
      <dsp:txXfrm>
        <a:off x="616624" y="1513022"/>
        <a:ext cx="2157392" cy="1294435"/>
      </dsp:txXfrm>
    </dsp:sp>
    <dsp:sp modelId="{035E387C-CB56-4ACF-A800-8298957ACA4C}">
      <dsp:nvSpPr>
        <dsp:cNvPr id="0" name=""/>
        <dsp:cNvSpPr/>
      </dsp:nvSpPr>
      <dsp:spPr>
        <a:xfrm>
          <a:off x="2989755" y="1513022"/>
          <a:ext cx="2157392" cy="1294435"/>
        </a:xfrm>
        <a:prstGeom prst="rect">
          <a:avLst/>
        </a:prstGeom>
        <a:solidFill>
          <a:schemeClr val="accent3">
            <a:hueOff val="1634930"/>
            <a:satOff val="-54083"/>
            <a:lumOff val="-78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Propor adoção de medidas para a defesa dos direitos dos usuários</a:t>
          </a:r>
        </a:p>
      </dsp:txBody>
      <dsp:txXfrm>
        <a:off x="2989755" y="1513022"/>
        <a:ext cx="2157392" cy="1294435"/>
      </dsp:txXfrm>
    </dsp:sp>
    <dsp:sp modelId="{0BA0B3F3-5B83-45DA-8EC3-AC61AB1EB095}">
      <dsp:nvSpPr>
        <dsp:cNvPr id="0" name=""/>
        <dsp:cNvSpPr/>
      </dsp:nvSpPr>
      <dsp:spPr>
        <a:xfrm>
          <a:off x="5362887" y="1513022"/>
          <a:ext cx="2157392" cy="1294435"/>
        </a:xfrm>
        <a:prstGeom prst="rect">
          <a:avLst/>
        </a:prstGeom>
        <a:solidFill>
          <a:schemeClr val="accent3">
            <a:hueOff val="2043663"/>
            <a:satOff val="-67604"/>
            <a:lumOff val="-98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Receber, analisar e encaminhar manifestações</a:t>
          </a:r>
        </a:p>
      </dsp:txBody>
      <dsp:txXfrm>
        <a:off x="5362887" y="1513022"/>
        <a:ext cx="2157392" cy="1294435"/>
      </dsp:txXfrm>
    </dsp:sp>
    <dsp:sp modelId="{C33079F3-0F5E-454A-B1A1-8DA766F83544}">
      <dsp:nvSpPr>
        <dsp:cNvPr id="0" name=""/>
        <dsp:cNvSpPr/>
      </dsp:nvSpPr>
      <dsp:spPr>
        <a:xfrm>
          <a:off x="2989755" y="3023196"/>
          <a:ext cx="2157392" cy="1294435"/>
        </a:xfrm>
        <a:prstGeom prst="rect">
          <a:avLst/>
        </a:prstGeom>
        <a:solidFill>
          <a:schemeClr val="accent3">
            <a:hueOff val="2452395"/>
            <a:satOff val="-81125"/>
            <a:lumOff val="-117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Mediação e conciliação</a:t>
          </a:r>
        </a:p>
      </dsp:txBody>
      <dsp:txXfrm>
        <a:off x="2989755" y="3023196"/>
        <a:ext cx="2157392" cy="12944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CCB0179-84C7-4CBD-9E05-54990E6AFC99}" type="datetimeFigureOut">
              <a:rPr lang="pt-BR" smtClean="0"/>
              <a:pPr/>
              <a:t>12/11/2019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1729B1A-E2E3-4BF8-A622-4949C894795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cristinariche@ouvidoria.ufrj.br" TargetMode="External"/><Relationship Id="rId2" Type="http://schemas.openxmlformats.org/officeDocument/2006/relationships/hyperlink" Target="mailto:cristinaariche@uol.com.b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499991" y="116632"/>
            <a:ext cx="3672409" cy="4320480"/>
          </a:xfrm>
        </p:spPr>
        <p:txBody>
          <a:bodyPr>
            <a:normAutofit/>
          </a:bodyPr>
          <a:lstStyle/>
          <a:p>
            <a:pPr algn="ctr"/>
            <a:r>
              <a:rPr lang="pt-BR" sz="2800" b="1" dirty="0"/>
              <a:t>Ouvidoria e o Ombudsman do Cidadão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572001" y="5445224"/>
            <a:ext cx="3672408" cy="576063"/>
          </a:xfrm>
        </p:spPr>
        <p:txBody>
          <a:bodyPr>
            <a:normAutofit fontScale="77500" lnSpcReduction="20000"/>
          </a:bodyPr>
          <a:lstStyle/>
          <a:p>
            <a:r>
              <a:rPr lang="pt-BR" sz="2200" dirty="0"/>
              <a:t>        </a:t>
            </a:r>
            <a:r>
              <a:rPr lang="pt-BR" sz="2200" b="1" dirty="0"/>
              <a:t>CRISTINA AYOUB RICHE</a:t>
            </a:r>
          </a:p>
          <a:p>
            <a:r>
              <a:rPr lang="pt-BR" sz="2200" b="1" dirty="0"/>
              <a:t>                    RJ, 13/11/2019</a:t>
            </a:r>
          </a:p>
          <a:p>
            <a:endParaRPr lang="pt-BR" sz="3200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33C2B4ED-4E1E-4F37-9C43-0A278EA2E21B}"/>
              </a:ext>
            </a:extLst>
          </p:cNvPr>
          <p:cNvSpPr/>
          <p:nvPr/>
        </p:nvSpPr>
        <p:spPr>
          <a:xfrm>
            <a:off x="4716016" y="116632"/>
            <a:ext cx="33843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VII Fórum de Ouvidorias Públicas do Rio de Janeiro: Caminhos para a Democracia 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00022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128910" cy="360040"/>
          </a:xfrm>
        </p:spPr>
        <p:txBody>
          <a:bodyPr>
            <a:noAutofit/>
          </a:bodyPr>
          <a:lstStyle/>
          <a:p>
            <a:pPr algn="just"/>
            <a:r>
              <a:rPr lang="pt-BR" altLang="pt-BR" sz="24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  </a:t>
            </a:r>
            <a:r>
              <a:rPr lang="pt-BR" altLang="pt-BR" sz="2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Ouvidoria promotora da cidadania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 fontScale="92500" lnSpcReduction="20000"/>
          </a:bodyPr>
          <a:lstStyle/>
          <a:p>
            <a:pPr marL="68580" indent="0" algn="just">
              <a:buNone/>
            </a:pPr>
            <a:r>
              <a:rPr lang="pt-BR" altLang="pt-BR" sz="2600" dirty="0">
                <a:latin typeface="Century Gothic" panose="020B0502020202020204" pitchFamily="34" charset="0"/>
              </a:rPr>
              <a:t>Mais do que a era do consumidor vivemos a era das pessoas...</a:t>
            </a:r>
          </a:p>
          <a:p>
            <a:pPr marL="68580" indent="0" algn="just">
              <a:buNone/>
            </a:pPr>
            <a:endParaRPr lang="pt-BR" altLang="pt-BR" sz="2600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sz="2600" dirty="0">
                <a:latin typeface="Century Gothic" panose="020B0502020202020204" pitchFamily="34" charset="0"/>
              </a:rPr>
              <a:t>Em Ouvidoria é fundamental promover o direito à informação, como um direito público, constitucionalmente garantido, principalmente, porque tal direito dá efetividade a três elementos para a formação da cidadania: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altLang="pt-BR" sz="2600" dirty="0">
              <a:latin typeface="Century Gothic" panose="020B0502020202020204" pitchFamily="34" charset="0"/>
            </a:endParaRP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sz="2600" dirty="0">
                <a:latin typeface="Century Gothic" panose="020B0502020202020204" pitchFamily="34" charset="0"/>
              </a:rPr>
              <a:t>  o direito de ser informado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altLang="pt-BR" sz="2600" dirty="0">
              <a:latin typeface="Century Gothic" panose="020B0502020202020204" pitchFamily="34" charset="0"/>
            </a:endParaRP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sz="2600" dirty="0">
                <a:latin typeface="Century Gothic" panose="020B0502020202020204" pitchFamily="34" charset="0"/>
              </a:rPr>
              <a:t>  o direito de informar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altLang="pt-BR" sz="2600" dirty="0">
              <a:latin typeface="Century Gothic" panose="020B0502020202020204" pitchFamily="34" charset="0"/>
            </a:endParaRP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sz="2600" dirty="0">
                <a:latin typeface="Century Gothic" panose="020B0502020202020204" pitchFamily="34" charset="0"/>
              </a:rPr>
              <a:t>  o direito de expressar o pensamento</a:t>
            </a:r>
          </a:p>
          <a:p>
            <a:pPr marL="6858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99568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pt-BR" sz="2400" b="1" dirty="0"/>
              <a:t>Conflito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 fontScale="70000" lnSpcReduction="20000"/>
          </a:bodyPr>
          <a:lstStyle/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dirty="0"/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3100" dirty="0"/>
              <a:t>Antiga ordem sistêmica - percepções e interpretações divergentes das pessoas sobre determinado assunto, é considerado, nesta lógica,  como algo negativo, um rompimento, um fim </a:t>
            </a:r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sz="3100" dirty="0"/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sz="3100" dirty="0"/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sz="3100" dirty="0"/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3100" dirty="0"/>
              <a:t>Nova ordem sistêmica – um meio, uma oportunidade de reconstrução de realidades e gerador de energia criativa, é considerado, nesta lógica, como algo positivo, pois representa uma oportunidade de reflexão, de crescimento, de aperfeiçoamento</a:t>
            </a:r>
            <a:endParaRPr lang="pt-BR" altLang="pt-BR" sz="31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altLang="pt-B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altLang="pt-BR" dirty="0">
                <a:solidFill>
                  <a:prstClr val="black"/>
                </a:solidFill>
                <a:latin typeface="Century Gothic" panose="020B0502020202020204" pitchFamily="34" charset="0"/>
              </a:rPr>
              <a:t>                                                                                 </a:t>
            </a: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altLang="pt-BR" sz="18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altLang="pt-BR" sz="1800" dirty="0">
                <a:solidFill>
                  <a:prstClr val="black"/>
                </a:solidFill>
                <a:latin typeface="Century Gothic" panose="020B0502020202020204" pitchFamily="34" charset="0"/>
              </a:rPr>
              <a:t>                                                          </a:t>
            </a:r>
            <a:endParaRPr lang="pt-BR" altLang="pt-BR" sz="1100" dirty="0">
              <a:latin typeface="Century Gothic" panose="020B0502020202020204" pitchFamily="34" charset="0"/>
            </a:endParaRPr>
          </a:p>
          <a:p>
            <a:pPr marL="6858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84981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Autofit/>
          </a:bodyPr>
          <a:lstStyle/>
          <a:p>
            <a:pPr algn="ctr"/>
            <a:r>
              <a:rPr lang="pt-BR" sz="2400" b="1" dirty="0"/>
              <a:t>Vantagens dos conflitos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/>
          </a:bodyPr>
          <a:lstStyle/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>
                <a:latin typeface="+mj-lt"/>
              </a:rPr>
              <a:t>Contribuem para regular as relações sociais </a:t>
            </a: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>
                <a:latin typeface="+mj-lt"/>
              </a:rPr>
              <a:t>Ensinam a enxergar o mundo pela perspectiva  do outro </a:t>
            </a: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>
                <a:latin typeface="+mj-lt"/>
              </a:rPr>
              <a:t>Viabilizam o reconhecimento das diferenças </a:t>
            </a: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>
                <a:latin typeface="+mj-lt"/>
              </a:rPr>
              <a:t>Ajudam a identificar que o outro possui uma percepção diferente , um contexto diferente</a:t>
            </a: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>
                <a:latin typeface="+mj-lt"/>
              </a:rPr>
              <a:t>Racionalizam as estratégias de competência e de cooperação </a:t>
            </a: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dirty="0">
                <a:latin typeface="+mj-lt"/>
              </a:rPr>
              <a:t>Ensinam que a controvérsia é uma oportunidade de crescimento e de amadurecimento social</a:t>
            </a:r>
            <a:r>
              <a:rPr lang="pt-BR" altLang="pt-BR" dirty="0">
                <a:solidFill>
                  <a:prstClr val="black"/>
                </a:solidFill>
                <a:latin typeface="+mj-lt"/>
              </a:rPr>
              <a:t>                                                          </a:t>
            </a:r>
            <a:endParaRPr lang="pt-BR" altLang="pt-BR" dirty="0">
              <a:latin typeface="+mj-lt"/>
            </a:endParaRPr>
          </a:p>
          <a:p>
            <a:pPr marL="6858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99338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Autofit/>
          </a:bodyPr>
          <a:lstStyle/>
          <a:p>
            <a:pPr algn="just"/>
            <a:endParaRPr lang="pt-BR" altLang="pt-BR" sz="2400" b="1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920880" cy="4824536"/>
          </a:xfrm>
        </p:spPr>
        <p:txBody>
          <a:bodyPr>
            <a:normAutofit/>
          </a:bodyPr>
          <a:lstStyle/>
          <a:p>
            <a:pPr marL="0" lvl="0" indent="0" algn="just">
              <a:buClr>
                <a:srgbClr val="94C600"/>
              </a:buClr>
              <a:buNone/>
            </a:pPr>
            <a:endParaRPr lang="pt-BR" dirty="0"/>
          </a:p>
          <a:p>
            <a:pPr marL="0" lvl="0" indent="0" algn="just">
              <a:buClr>
                <a:srgbClr val="94C600"/>
              </a:buClr>
              <a:buNone/>
            </a:pPr>
            <a:r>
              <a:rPr lang="pt-BR" dirty="0"/>
              <a:t>Como nos disse Guimarães Rosa (1986): </a:t>
            </a:r>
          </a:p>
          <a:p>
            <a:pPr marL="0" lvl="0" indent="0" algn="just">
              <a:buClr>
                <a:srgbClr val="94C600"/>
              </a:buClr>
              <a:buNone/>
            </a:pPr>
            <a:r>
              <a:rPr lang="pt-BR" dirty="0"/>
              <a:t>“Ações? O que eu vi, sempre, é que toda ação principia mesmo é por uma palavra pensada. Palavra </a:t>
            </a:r>
            <a:r>
              <a:rPr lang="pt-BR" dirty="0" err="1"/>
              <a:t>pegante</a:t>
            </a:r>
            <a:r>
              <a:rPr lang="pt-BR" dirty="0"/>
              <a:t>, dada ou guardada, que vai rompendo rumo”. </a:t>
            </a:r>
          </a:p>
          <a:p>
            <a:pPr marL="0" lvl="0" indent="0" algn="just">
              <a:buClr>
                <a:srgbClr val="94C600"/>
              </a:buClr>
              <a:buNone/>
            </a:pPr>
            <a:r>
              <a:rPr lang="pt-B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39768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Autofit/>
          </a:bodyPr>
          <a:lstStyle/>
          <a:p>
            <a:pPr algn="just"/>
            <a:r>
              <a:rPr lang="pt-BR" altLang="pt-BR" sz="24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                         </a:t>
            </a:r>
            <a:r>
              <a:rPr lang="pt-BR" altLang="pt-BR" sz="24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Comunicação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/>
          </a:bodyPr>
          <a:lstStyle/>
          <a:p>
            <a:pPr marL="68580" indent="0" algn="just">
              <a:buNone/>
            </a:pPr>
            <a:endParaRPr lang="pt-BR" altLang="pt-BR" sz="2000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O verbete comunicação é derivado do latim </a:t>
            </a:r>
            <a:r>
              <a:rPr lang="pt-BR" i="1" dirty="0" err="1"/>
              <a:t>communicare</a:t>
            </a:r>
            <a:r>
              <a:rPr lang="pt-BR" dirty="0"/>
              <a:t> e é conatural ao ser humano. Significa tornar comum uma ação, partilhar, trocar opiniões, sentimentos e emoções. É muito mais do que a transferência de informação de um emissor para um receptor. </a:t>
            </a:r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Devemos buscar compreender a comunicação como processo de inter-relação social.</a:t>
            </a:r>
          </a:p>
        </p:txBody>
      </p:sp>
    </p:spTree>
    <p:extLst>
      <p:ext uri="{BB962C8B-B14F-4D97-AF65-F5344CB8AC3E}">
        <p14:creationId xmlns:p14="http://schemas.microsoft.com/office/powerpoint/2010/main" val="2157799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Autofit/>
          </a:bodyPr>
          <a:lstStyle/>
          <a:p>
            <a:pPr algn="just"/>
            <a:r>
              <a:rPr lang="pt-BR" altLang="pt-BR" sz="24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                         </a:t>
            </a:r>
            <a:r>
              <a:rPr lang="pt-BR" altLang="pt-BR" sz="24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Comunicação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 lnSpcReduction="10000"/>
          </a:bodyPr>
          <a:lstStyle/>
          <a:p>
            <a:pPr marL="68580" indent="0" algn="just">
              <a:buNone/>
            </a:pPr>
            <a:endParaRPr lang="pt-BR" altLang="pt-BR" sz="2000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Para Wolton ,“a comunicação, na maior parte do tempo, não consiste em compartilhar pontos de vista comuns entre indivíduos livres e iguais, mas em organizar a convivência entre visões de mundo frequentemente contraditórias”. É um processo dialógico, complexo e dinâmico, em que as pessoas estabelecem relações das mais variadas formas, sendo, portanto, o fundamento da interação entre elas. Não há comunidade, não há sociedade sem comunicação entre as pessoas. </a:t>
            </a:r>
          </a:p>
        </p:txBody>
      </p:sp>
    </p:spTree>
    <p:extLst>
      <p:ext uri="{BB962C8B-B14F-4D97-AF65-F5344CB8AC3E}">
        <p14:creationId xmlns:p14="http://schemas.microsoft.com/office/powerpoint/2010/main" val="387555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Autofit/>
          </a:bodyPr>
          <a:lstStyle/>
          <a:p>
            <a:pPr algn="just"/>
            <a:r>
              <a:rPr lang="pt-BR" altLang="pt-BR" sz="24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Os  pilares da comunicação em Ouvidoria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/>
          </a:bodyPr>
          <a:lstStyle/>
          <a:p>
            <a:pPr marL="68580" indent="0" algn="just">
              <a:buNone/>
            </a:pPr>
            <a:endParaRPr lang="pt-BR" altLang="pt-BR" sz="2000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Ética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Autoconhecimento  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Empatia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Assertividade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Cordialidade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Autenticidade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81017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Autofit/>
          </a:bodyPr>
          <a:lstStyle/>
          <a:p>
            <a:pPr algn="just"/>
            <a:r>
              <a:rPr lang="pt-BR" altLang="pt-BR" sz="24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                          </a:t>
            </a:r>
            <a:r>
              <a:rPr lang="pt-BR" altLang="pt-BR" sz="24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Relação Dialógica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 fontScale="92500" lnSpcReduction="10000"/>
          </a:bodyPr>
          <a:lstStyle/>
          <a:p>
            <a:pPr marL="68580" indent="0" algn="just">
              <a:buNone/>
            </a:pPr>
            <a:endParaRPr lang="pt-BR" altLang="pt-BR" sz="2000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dirty="0"/>
              <a:t>De acordo com Paulo Freire (1991), na perspectiva do diálogo, voltado para a responsabilidade social e política, os homens buscam alternativas mais profundas na interpretação dos problemas. Buscam substituir explicações mágicas por princípios causais. Pela prática do diálogo, e não da polêmica. Pela receptividade ao novo, não apenas porque novo, e pela não recusa ao velho, só porque velho, mas pela aceitação de ambos, enquanto válidos. Por se inclinar sempre a arguições (FREIRE, 1991, p. 85).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sz="1300" dirty="0"/>
              <a:t>                          FREIRE, P. Educação como prática da liberdade. 20 ed. São Paulo: Paz e Terra, 1991.</a:t>
            </a:r>
          </a:p>
        </p:txBody>
      </p:sp>
    </p:spTree>
    <p:extLst>
      <p:ext uri="{BB962C8B-B14F-4D97-AF65-F5344CB8AC3E}">
        <p14:creationId xmlns:p14="http://schemas.microsoft.com/office/powerpoint/2010/main" val="995845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Autofit/>
          </a:bodyPr>
          <a:lstStyle/>
          <a:p>
            <a:pPr algn="just"/>
            <a:endParaRPr lang="pt-BR" altLang="pt-BR" sz="2400" b="1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 fontScale="92500" lnSpcReduction="10000"/>
          </a:bodyPr>
          <a:lstStyle/>
          <a:p>
            <a:pPr marL="68580" indent="0" algn="just">
              <a:buNone/>
            </a:pPr>
            <a:endParaRPr lang="pt-BR" altLang="pt-BR" sz="2000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marL="0" lvl="0" indent="0" algn="just">
              <a:buClr>
                <a:srgbClr val="94C600"/>
              </a:buClr>
              <a:buNone/>
            </a:pPr>
            <a:r>
              <a:rPr lang="pt-BR" dirty="0">
                <a:solidFill>
                  <a:srgbClr val="3E3D2D"/>
                </a:solidFill>
              </a:rPr>
              <a:t>Alvin </a:t>
            </a:r>
            <a:r>
              <a:rPr lang="pt-BR" dirty="0" err="1">
                <a:solidFill>
                  <a:srgbClr val="3E3D2D"/>
                </a:solidFill>
              </a:rPr>
              <a:t>Toffler</a:t>
            </a:r>
            <a:r>
              <a:rPr lang="pt-BR" dirty="0">
                <a:solidFill>
                  <a:srgbClr val="3E3D2D"/>
                </a:solidFill>
              </a:rPr>
              <a:t> previu : "O analfabeto do século XXI não será aquele que não consegue ler e escrever, mas aquele que não consegue aprender, desaprender e reaprender." </a:t>
            </a:r>
          </a:p>
          <a:p>
            <a:pPr marL="0" lvl="0" indent="0" algn="just">
              <a:buClr>
                <a:srgbClr val="94C600"/>
              </a:buClr>
              <a:buNone/>
            </a:pPr>
            <a:endParaRPr lang="pt-BR" dirty="0">
              <a:solidFill>
                <a:srgbClr val="3E3D2D"/>
              </a:solidFill>
            </a:endParaRPr>
          </a:p>
          <a:p>
            <a:pPr marL="0" indent="0" algn="just">
              <a:buClr>
                <a:srgbClr val="94C600"/>
              </a:buClr>
              <a:buNone/>
            </a:pPr>
            <a:r>
              <a:rPr lang="pt-BR" dirty="0">
                <a:solidFill>
                  <a:srgbClr val="3E3D2D"/>
                </a:solidFill>
              </a:rPr>
              <a:t>As instituições públicas estão sendo desafiadas por um amanhã cada vez mais incerto e inesperado ! </a:t>
            </a:r>
          </a:p>
          <a:p>
            <a:pPr marL="0" lvl="0" indent="0" algn="just">
              <a:buClr>
                <a:srgbClr val="94C600"/>
              </a:buClr>
              <a:buNone/>
            </a:pPr>
            <a:endParaRPr lang="pt-BR" dirty="0">
              <a:solidFill>
                <a:srgbClr val="3E3D2D"/>
              </a:solidFill>
            </a:endParaRPr>
          </a:p>
          <a:p>
            <a:pPr marL="0" lvl="0" indent="0" algn="just">
              <a:buClr>
                <a:srgbClr val="94C600"/>
              </a:buClr>
              <a:buNone/>
            </a:pPr>
            <a:r>
              <a:rPr lang="pt-BR" dirty="0">
                <a:solidFill>
                  <a:srgbClr val="3E3D2D"/>
                </a:solidFill>
              </a:rPr>
              <a:t>Nós, ouvidoras e ouvidores , temos a responsabilidade de inspirar e preparar as cidadãs e os cidadãos para enfrentarem com cuidado, amorosidade, coragem, sabedoria e tolerância os desafios do futuro.</a:t>
            </a:r>
          </a:p>
          <a:p>
            <a:pPr marL="6858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702670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Autofit/>
          </a:bodyPr>
          <a:lstStyle/>
          <a:p>
            <a:pPr algn="just"/>
            <a:endParaRPr lang="pt-BR" altLang="pt-BR" sz="2400" b="1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/>
          </a:bodyPr>
          <a:lstStyle/>
          <a:p>
            <a:pPr marL="68580" indent="0" algn="just">
              <a:buNone/>
            </a:pPr>
            <a:endParaRPr lang="pt-BR" altLang="pt-BR" sz="2000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marL="68580" indent="0" algn="just">
              <a:buNone/>
            </a:pPr>
            <a:endParaRPr lang="pt-BR" dirty="0"/>
          </a:p>
        </p:txBody>
      </p:sp>
      <p:pic>
        <p:nvPicPr>
          <p:cNvPr id="2050" name="Picture 2" descr="Olhe o mundo com a coragem do cego, entenda as palavras com a atenÃ§Ã£o do surdo, fale com a mÃ£o e com os olhos, como fazem os mudos.... Frase de Cazuza.">
            <a:extLst>
              <a:ext uri="{FF2B5EF4-FFF2-40B4-BE49-F238E27FC236}">
                <a16:creationId xmlns:a16="http://schemas.microsoft.com/office/drawing/2014/main" id="{F370D8EE-E127-4E55-B8E7-E7EF9F9A5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928813"/>
            <a:ext cx="5715000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047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56902" cy="792088"/>
          </a:xfrm>
        </p:spPr>
        <p:txBody>
          <a:bodyPr>
            <a:noAutofit/>
          </a:bodyPr>
          <a:lstStyle/>
          <a:p>
            <a:pPr algn="ctr"/>
            <a:r>
              <a:rPr lang="pt-BR" sz="2800" b="1" dirty="0"/>
              <a:t>Uma breve apresentação...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3490" y="1844824"/>
            <a:ext cx="7056902" cy="3987805"/>
          </a:xfrm>
        </p:spPr>
        <p:txBody>
          <a:bodyPr>
            <a:normAutofit/>
          </a:bodyPr>
          <a:lstStyle/>
          <a:p>
            <a:pPr marL="215900" indent="0">
              <a:buFont typeface="Palatino" charset="0"/>
              <a:buNone/>
              <a:defRPr/>
            </a:pPr>
            <a:endParaRPr lang="pt-BR" dirty="0"/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Qual a minha formação</a:t>
            </a:r>
          </a:p>
          <a:p>
            <a:pPr marL="215900" indent="0">
              <a:buFont typeface="Palatino" charset="0"/>
              <a:buNone/>
              <a:defRPr/>
            </a:pPr>
            <a:endParaRPr lang="pt-BR" dirty="0"/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Onde me formei</a:t>
            </a:r>
          </a:p>
          <a:p>
            <a:pPr marL="215900" indent="0">
              <a:buFont typeface="Palatino" charset="0"/>
              <a:buNone/>
              <a:defRPr/>
            </a:pPr>
            <a:endParaRPr lang="pt-BR" dirty="0"/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Qual o meu propósito </a:t>
            </a:r>
          </a:p>
          <a:p>
            <a:pPr marL="215900" indent="0">
              <a:buFont typeface="Palatino" charset="0"/>
              <a:buNone/>
              <a:defRPr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07965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648072"/>
          </a:xfrm>
        </p:spPr>
        <p:txBody>
          <a:bodyPr>
            <a:normAutofit/>
          </a:bodyPr>
          <a:lstStyle/>
          <a:p>
            <a:pPr algn="ctr"/>
            <a:r>
              <a:rPr lang="pt-BR" sz="2400" b="1" dirty="0">
                <a:solidFill>
                  <a:schemeClr val="bg2">
                    <a:lumMod val="50000"/>
                  </a:schemeClr>
                </a:solidFill>
              </a:rPr>
              <a:t>Lembrando Samira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84784"/>
            <a:ext cx="7848872" cy="4752528"/>
          </a:xfrm>
        </p:spPr>
        <p:txBody>
          <a:bodyPr>
            <a:normAutofit/>
          </a:bodyPr>
          <a:lstStyle/>
          <a:p>
            <a:pPr marL="68580" indent="0" algn="just">
              <a:buNone/>
            </a:pPr>
            <a:endParaRPr lang="pt-BR" altLang="pt-BR" dirty="0">
              <a:ea typeface="ＭＳ Ｐゴシック" panose="020B0600070205080204" pitchFamily="34" charset="-128"/>
            </a:endParaRPr>
          </a:p>
          <a:p>
            <a:pPr marL="68580" indent="0" algn="just">
              <a:lnSpc>
                <a:spcPct val="120000"/>
              </a:lnSpc>
              <a:buNone/>
            </a:pPr>
            <a:endParaRPr lang="pt-BR" altLang="pt-BR" dirty="0">
              <a:ea typeface="ＭＳ Ｐゴシック" panose="020B0600070205080204" pitchFamily="34" charset="-128"/>
            </a:endParaRPr>
          </a:p>
          <a:p>
            <a:pPr marL="68580" indent="0" algn="just">
              <a:buNone/>
            </a:pPr>
            <a:endParaRPr lang="pt-BR" altLang="pt-BR" dirty="0">
              <a:ea typeface="ＭＳ Ｐゴシック" panose="020B0600070205080204" pitchFamily="34" charset="-128"/>
            </a:endParaRPr>
          </a:p>
          <a:p>
            <a:pPr marL="68580" indent="0" algn="just">
              <a:buNone/>
            </a:pPr>
            <a:endParaRPr lang="pt-BR" altLang="pt-BR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8234ED72-C12C-4D70-B466-974251C07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1916113"/>
            <a:ext cx="2954338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69BB0202-5F78-4964-9155-AEBF7F42ABFC}"/>
              </a:ext>
            </a:extLst>
          </p:cNvPr>
          <p:cNvSpPr/>
          <p:nvPr/>
        </p:nvSpPr>
        <p:spPr>
          <a:xfrm>
            <a:off x="4643438" y="1988841"/>
            <a:ext cx="3600970" cy="3547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pt-BR" dirty="0"/>
              <a:t>A inquietação e a busca permanente acompanharão as conquistas parciais. </a:t>
            </a:r>
          </a:p>
          <a:p>
            <a:pPr algn="just">
              <a:lnSpc>
                <a:spcPct val="130000"/>
              </a:lnSpc>
              <a:defRPr/>
            </a:pPr>
            <a:r>
              <a:rPr lang="pt-BR" dirty="0"/>
              <a:t>Uma parte de sonho estará sempre nos projetos, um grão de utopia nos objetivos, não abriremos mão de preservar, junto ao 'dever de trabalhar' o 'direito de sonhar’.”</a:t>
            </a:r>
          </a:p>
          <a:p>
            <a:pPr algn="just">
              <a:lnSpc>
                <a:spcPct val="130000"/>
              </a:lnSpc>
              <a:defRPr/>
            </a:pPr>
            <a:r>
              <a:rPr lang="pt-BR" sz="1200" dirty="0"/>
              <a:t>                               Samira </a:t>
            </a:r>
            <a:r>
              <a:rPr lang="pt-BR" sz="1200" dirty="0" err="1"/>
              <a:t>Nahid</a:t>
            </a:r>
            <a:r>
              <a:rPr lang="pt-BR" sz="1200" dirty="0"/>
              <a:t> de Mesquita</a:t>
            </a:r>
          </a:p>
        </p:txBody>
      </p:sp>
    </p:spTree>
    <p:extLst>
      <p:ext uri="{BB962C8B-B14F-4D97-AF65-F5344CB8AC3E}">
        <p14:creationId xmlns:p14="http://schemas.microsoft.com/office/powerpoint/2010/main" val="3127062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1152128"/>
          </a:xfrm>
        </p:spPr>
        <p:txBody>
          <a:bodyPr>
            <a:normAutofit/>
          </a:bodyPr>
          <a:lstStyle/>
          <a:p>
            <a:pPr algn="ctr"/>
            <a:r>
              <a:rPr lang="pt-BR" sz="4800" b="1" dirty="0"/>
              <a:t>Muito Obrigada!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2060848"/>
            <a:ext cx="7240650" cy="3771781"/>
          </a:xfrm>
        </p:spPr>
        <p:txBody>
          <a:bodyPr>
            <a:noAutofit/>
          </a:bodyPr>
          <a:lstStyle/>
          <a:p>
            <a:pPr marL="68580" indent="0" algn="just">
              <a:buNone/>
            </a:pPr>
            <a:endParaRPr lang="pt-BR" dirty="0"/>
          </a:p>
          <a:p>
            <a:pPr marL="68580" indent="0" algn="just">
              <a:buNone/>
            </a:pPr>
            <a:endParaRPr lang="pt-BR" b="1" dirty="0"/>
          </a:p>
          <a:p>
            <a:pPr marL="68580" indent="0" algn="just">
              <a:buNone/>
            </a:pPr>
            <a:r>
              <a:rPr lang="pt-BR" b="1" dirty="0"/>
              <a:t>Cristina </a:t>
            </a:r>
            <a:r>
              <a:rPr lang="pt-BR" b="1" dirty="0" err="1"/>
              <a:t>Ayoub</a:t>
            </a:r>
            <a:r>
              <a:rPr lang="pt-BR" b="1" dirty="0"/>
              <a:t> Riche</a:t>
            </a:r>
          </a:p>
          <a:p>
            <a:pPr marL="68580" indent="0" algn="just">
              <a:buNone/>
            </a:pPr>
            <a:r>
              <a:rPr lang="pt-BR" b="1" dirty="0"/>
              <a:t>Ouvidora-geral da UFRJ</a:t>
            </a:r>
          </a:p>
          <a:p>
            <a:pPr marL="68580" indent="0" algn="just">
              <a:buNone/>
            </a:pPr>
            <a:r>
              <a:rPr lang="pt-BR" b="1" dirty="0">
                <a:hlinkClick r:id="rId2"/>
              </a:rPr>
              <a:t>cristinaariche@uol.com.br</a:t>
            </a:r>
            <a:endParaRPr lang="pt-BR" b="1" dirty="0"/>
          </a:p>
          <a:p>
            <a:pPr marL="68580" indent="0" algn="just">
              <a:buNone/>
            </a:pPr>
            <a:r>
              <a:rPr lang="pt-BR" b="1" dirty="0">
                <a:hlinkClick r:id="rId3"/>
              </a:rPr>
              <a:t>cristinariche@ouvidoria.ufrj.br</a:t>
            </a:r>
            <a:endParaRPr lang="pt-BR" b="1" dirty="0"/>
          </a:p>
          <a:p>
            <a:pPr marL="68580" indent="0" algn="just">
              <a:buNone/>
            </a:pPr>
            <a:r>
              <a:rPr lang="pt-BR" b="1" dirty="0"/>
              <a:t>Telefones (21)3938-1619 </a:t>
            </a:r>
          </a:p>
          <a:p>
            <a:pPr marL="68580" indent="0" algn="just">
              <a:buNone/>
            </a:pPr>
            <a:r>
              <a:rPr lang="pt-BR" b="1" dirty="0"/>
              <a:t>(21)99966-9551</a:t>
            </a:r>
          </a:p>
          <a:p>
            <a:pPr marL="6858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19038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56902" cy="792088"/>
          </a:xfrm>
        </p:spPr>
        <p:txBody>
          <a:bodyPr>
            <a:noAutofit/>
          </a:bodyPr>
          <a:lstStyle/>
          <a:p>
            <a:pPr algn="ctr"/>
            <a:r>
              <a:rPr lang="pt-BR" sz="2800" b="1" dirty="0"/>
              <a:t>É preciso refletir sobre...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43490" y="1844824"/>
            <a:ext cx="7056902" cy="3987805"/>
          </a:xfrm>
        </p:spPr>
        <p:txBody>
          <a:bodyPr>
            <a:normAutofit/>
          </a:bodyPr>
          <a:lstStyle/>
          <a:p>
            <a:pPr marL="215900" indent="0">
              <a:buFont typeface="Palatino" charset="0"/>
              <a:buNone/>
              <a:defRPr/>
            </a:pPr>
            <a:r>
              <a:rPr lang="pt-BR" dirty="0"/>
              <a:t>O que é serviço público?</a:t>
            </a:r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Por que estamos no serviço público?</a:t>
            </a:r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Qual o tipo de serviço que prestamos?</a:t>
            </a:r>
          </a:p>
          <a:p>
            <a:pPr marL="215900" indent="0">
              <a:buNone/>
              <a:defRPr/>
            </a:pPr>
            <a:r>
              <a:rPr lang="pt-BR" dirty="0"/>
              <a:t>O que é Ouvidoria?</a:t>
            </a:r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O que é cidadania?</a:t>
            </a:r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Como prestamos os serviços?</a:t>
            </a:r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Como nos comunicamos?</a:t>
            </a:r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Estabelecemos conexão? Como? Por que?</a:t>
            </a:r>
          </a:p>
          <a:p>
            <a:pPr marL="215900" indent="0">
              <a:buFont typeface="Palatino" charset="0"/>
              <a:buNone/>
              <a:defRPr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74303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56902" cy="792088"/>
          </a:xfrm>
        </p:spPr>
        <p:txBody>
          <a:bodyPr>
            <a:noAutofit/>
          </a:bodyPr>
          <a:lstStyle/>
          <a:p>
            <a:pPr algn="ctr"/>
            <a:r>
              <a:rPr lang="pt-BR" sz="2800" b="1" dirty="0"/>
              <a:t>É preciso refletir sobre...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15616" y="2060848"/>
            <a:ext cx="6984776" cy="3771781"/>
          </a:xfrm>
        </p:spPr>
        <p:txBody>
          <a:bodyPr>
            <a:normAutofit/>
          </a:bodyPr>
          <a:lstStyle/>
          <a:p>
            <a:pPr marL="215900" indent="0">
              <a:buFont typeface="Palatino" charset="0"/>
              <a:buNone/>
              <a:defRPr/>
            </a:pPr>
            <a:r>
              <a:rPr lang="pt-BR" dirty="0"/>
              <a:t>Situações em que você não sabe qual é a coisa certa ou errada a fazer </a:t>
            </a:r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(</a:t>
            </a:r>
            <a:r>
              <a:rPr lang="pt-BR" b="1" dirty="0"/>
              <a:t>desconhecimento</a:t>
            </a:r>
            <a:r>
              <a:rPr lang="pt-BR" dirty="0"/>
              <a:t>)</a:t>
            </a:r>
          </a:p>
          <a:p>
            <a:pPr marL="215900" indent="0">
              <a:buFont typeface="Palatino" charset="0"/>
              <a:buNone/>
              <a:defRPr/>
            </a:pPr>
            <a:endParaRPr lang="pt-BR" dirty="0"/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Situações em que você sabe o que é certo, mas deixa de fazer </a:t>
            </a:r>
          </a:p>
          <a:p>
            <a:pPr marL="215900" indent="0">
              <a:buFont typeface="Palatino" charset="0"/>
              <a:buNone/>
              <a:defRPr/>
            </a:pPr>
            <a:r>
              <a:rPr lang="pt-BR" dirty="0"/>
              <a:t>(</a:t>
            </a:r>
            <a:r>
              <a:rPr lang="pt-BR" b="1" dirty="0"/>
              <a:t>desconsideração/ desvalorização</a:t>
            </a:r>
            <a:r>
              <a:rPr lang="pt-BR" dirty="0"/>
              <a:t>)</a:t>
            </a:r>
          </a:p>
          <a:p>
            <a:pPr marL="215900" indent="0">
              <a:buFont typeface="Palatino" charset="0"/>
              <a:buNone/>
              <a:defRPr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44096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56902" cy="792088"/>
          </a:xfrm>
        </p:spPr>
        <p:txBody>
          <a:bodyPr>
            <a:noAutofit/>
          </a:bodyPr>
          <a:lstStyle/>
          <a:p>
            <a:pPr algn="ctr"/>
            <a:r>
              <a:rPr lang="pt-BR" sz="2800" b="1" dirty="0"/>
              <a:t>Papel das Ouvidorias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15616" y="2060848"/>
            <a:ext cx="6984776" cy="3771781"/>
          </a:xfrm>
        </p:spPr>
        <p:txBody>
          <a:bodyPr>
            <a:normAutofit/>
          </a:bodyPr>
          <a:lstStyle/>
          <a:p>
            <a:pPr marL="215900" indent="0">
              <a:buFont typeface="Palatino" charset="0"/>
              <a:buNone/>
              <a:defRPr/>
            </a:pPr>
            <a:r>
              <a:rPr lang="pt-BR" sz="3600" dirty="0"/>
              <a:t> </a:t>
            </a:r>
          </a:p>
        </p:txBody>
      </p:sp>
      <p:graphicFrame>
        <p:nvGraphicFramePr>
          <p:cNvPr id="5" name="Espaço Reservado para Conteúdo 3">
            <a:extLst>
              <a:ext uri="{FF2B5EF4-FFF2-40B4-BE49-F238E27FC236}">
                <a16:creationId xmlns:a16="http://schemas.microsoft.com/office/drawing/2014/main" id="{C86495E6-EBAA-4E2F-A88F-4589C61F68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9901133"/>
              </p:ext>
            </p:extLst>
          </p:nvPr>
        </p:nvGraphicFramePr>
        <p:xfrm>
          <a:off x="539552" y="1772817"/>
          <a:ext cx="8136904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1877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rmAutofit fontScale="90000"/>
          </a:bodyPr>
          <a:lstStyle/>
          <a:p>
            <a:pPr algn="ctr"/>
            <a:endParaRPr lang="pt-BR" sz="2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 fontScale="92500" lnSpcReduction="20000"/>
          </a:bodyPr>
          <a:lstStyle/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sz="2800" dirty="0"/>
              <a:t>Para Dalmo de Abreu Dallari, a cidadania expressa um conjunto de direitos que dá à pessoa a possibilidade de participar ativamente da vida e do governo de seu povo: “quem não tem cidadania está marginalizado ou excluído da vida social e da tomada de decisões, ficando numa posição de inferioridade dentro do grupo social”. Alguém se torna cidadã ou cidadão quando passa a participar e a transformar a realidade em que vive. No Brasil, demos passos importantes na conquista da cidadania, por exemplo, com a Constituição de 1988.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38866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rmAutofit fontScale="90000"/>
          </a:bodyPr>
          <a:lstStyle/>
          <a:p>
            <a:pPr algn="ctr"/>
            <a:endParaRPr lang="pt-BR" sz="2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ct val="0"/>
              </a:spcBef>
            </a:pPr>
            <a:endParaRPr lang="pt-BR" altLang="pt-BR" dirty="0"/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Constituição da República Federativa do Brasil</a:t>
            </a: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 </a:t>
            </a: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Art. 1º - A República Federativa do Brasil, formada pela união indissolúvel dos Estados e Municípios e do Distrito Federal, constitui-se em Estado Democrático de Direito e tem como fundamentos: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altLang="pt-BR" dirty="0">
              <a:latin typeface="Century Gothic" panose="020B0502020202020204" pitchFamily="34" charset="0"/>
            </a:endParaRP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I - a soberania</a:t>
            </a: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II- a cidadania</a:t>
            </a: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b="1" dirty="0">
                <a:latin typeface="Century Gothic" panose="020B0502020202020204" pitchFamily="34" charset="0"/>
              </a:rPr>
              <a:t>III- a dignidade da pessoa humana</a:t>
            </a: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IV- os valores sociais do trabalho e da livre iniciativa</a:t>
            </a: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V - o pluralismo político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altLang="pt-BR" dirty="0">
              <a:latin typeface="Century Gothic" panose="020B0502020202020204" pitchFamily="34" charset="0"/>
            </a:endParaRP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Parágrafo único - Todo o </a:t>
            </a:r>
            <a:r>
              <a:rPr lang="pt-BR" altLang="pt-BR" b="1" dirty="0">
                <a:latin typeface="Century Gothic" panose="020B0502020202020204" pitchFamily="34" charset="0"/>
              </a:rPr>
              <a:t>poder</a:t>
            </a:r>
            <a:r>
              <a:rPr lang="pt-BR" altLang="pt-BR" dirty="0">
                <a:latin typeface="Century Gothic" panose="020B0502020202020204" pitchFamily="34" charset="0"/>
              </a:rPr>
              <a:t> emana do </a:t>
            </a:r>
            <a:r>
              <a:rPr lang="pt-BR" altLang="pt-BR" b="1" dirty="0">
                <a:latin typeface="Century Gothic" panose="020B0502020202020204" pitchFamily="34" charset="0"/>
              </a:rPr>
              <a:t>povo</a:t>
            </a:r>
            <a:r>
              <a:rPr lang="pt-BR" altLang="pt-BR" dirty="0">
                <a:latin typeface="Century Gothic" panose="020B0502020202020204" pitchFamily="34" charset="0"/>
              </a:rPr>
              <a:t>, que o exerce por meio de representantes eleitos ou </a:t>
            </a:r>
            <a:r>
              <a:rPr lang="pt-BR" altLang="pt-BR" b="1" dirty="0">
                <a:latin typeface="Century Gothic" panose="020B0502020202020204" pitchFamily="34" charset="0"/>
              </a:rPr>
              <a:t>diretamente</a:t>
            </a:r>
            <a:r>
              <a:rPr lang="pt-BR" altLang="pt-BR" dirty="0">
                <a:latin typeface="Century Gothic" panose="020B0502020202020204" pitchFamily="34" charset="0"/>
              </a:rPr>
              <a:t>, nos termos desta Constituição</a:t>
            </a:r>
          </a:p>
          <a:p>
            <a:pPr marL="6858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98655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rmAutofit fontScale="90000"/>
          </a:bodyPr>
          <a:lstStyle/>
          <a:p>
            <a:pPr algn="ctr"/>
            <a:endParaRPr lang="pt-BR" sz="2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 fontScale="85000" lnSpcReduction="10000"/>
          </a:bodyPr>
          <a:lstStyle/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altLang="pt-BR" sz="2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DIREITOS FUNDAMENTAIS</a:t>
            </a:r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altLang="pt-BR" sz="18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altLang="pt-B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altLang="pt-BR" dirty="0">
                <a:solidFill>
                  <a:prstClr val="black"/>
                </a:solidFill>
                <a:latin typeface="Century Gothic" panose="020B0502020202020204" pitchFamily="34" charset="0"/>
              </a:rPr>
              <a:t>A expressão direitos fundamentais congrega uma série de direitos objetivando a preservação da pessoa humana e seus atributos, isto é, direitos rigorosamente indispensáveis à integridade do corpo e independência do espírito.¹</a:t>
            </a:r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altLang="pt-B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altLang="pt-BR" dirty="0">
                <a:solidFill>
                  <a:prstClr val="black"/>
                </a:solidFill>
                <a:latin typeface="Century Gothic" panose="020B0502020202020204" pitchFamily="34" charset="0"/>
              </a:rPr>
              <a:t>Os direitos fundamentais são os direitos naturais da pessoa elevados a um patamar constitucional, isto é, positivados pelo legislador constituinte.</a:t>
            </a:r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altLang="pt-B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6858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altLang="pt-B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altLang="pt-BR" dirty="0">
                <a:solidFill>
                  <a:prstClr val="black"/>
                </a:solidFill>
                <a:latin typeface="Century Gothic" panose="020B0502020202020204" pitchFamily="34" charset="0"/>
              </a:rPr>
              <a:t>                                                                                 </a:t>
            </a: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endParaRPr lang="pt-BR" altLang="pt-BR" sz="18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6858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pt-BR" altLang="pt-BR" sz="1800" dirty="0">
                <a:solidFill>
                  <a:prstClr val="black"/>
                </a:solidFill>
                <a:latin typeface="Century Gothic" panose="020B0502020202020204" pitchFamily="34" charset="0"/>
              </a:rPr>
              <a:t>                                                          </a:t>
            </a:r>
            <a:r>
              <a:rPr lang="fr-FR" altLang="pt-BR" sz="1100" dirty="0">
                <a:latin typeface="Century Gothic" panose="020B0502020202020204" pitchFamily="34" charset="0"/>
              </a:rPr>
              <a:t>¹ MOURGEON, Jacques. Lês droits de l’homme. Paris, PUF, 1988, 4ed, p36</a:t>
            </a:r>
            <a:endParaRPr lang="pt-BR" altLang="pt-BR" sz="1100" dirty="0">
              <a:latin typeface="Century Gothic" panose="020B0502020202020204" pitchFamily="34" charset="0"/>
            </a:endParaRPr>
          </a:p>
          <a:p>
            <a:pPr marL="6858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86906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432048"/>
          </a:xfrm>
        </p:spPr>
        <p:txBody>
          <a:bodyPr>
            <a:normAutofit fontScale="90000"/>
          </a:bodyPr>
          <a:lstStyle/>
          <a:p>
            <a:pPr algn="ctr"/>
            <a:endParaRPr lang="pt-BR" sz="2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419853"/>
          </a:xfrm>
        </p:spPr>
        <p:txBody>
          <a:bodyPr>
            <a:normAutofit/>
          </a:bodyPr>
          <a:lstStyle/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Os direitos da pessoa têm uma dimensão muito mais abrangente no constitucionalismo.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altLang="pt-BR" dirty="0">
              <a:latin typeface="Century Gothic" panose="020B0502020202020204" pitchFamily="34" charset="0"/>
            </a:endParaRP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São divididos em três grandes blocos, de acordo com o texto constitucional de 1988:</a:t>
            </a:r>
          </a:p>
          <a:p>
            <a:pPr marL="68580" indent="0" algn="just">
              <a:spcBef>
                <a:spcPct val="0"/>
              </a:spcBef>
              <a:buNone/>
            </a:pPr>
            <a:endParaRPr lang="pt-BR" altLang="pt-BR" dirty="0">
              <a:latin typeface="Century Gothic" panose="020B0502020202020204" pitchFamily="34" charset="0"/>
            </a:endParaRP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  Direitos fundamentais ( art. 5°)</a:t>
            </a: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  Direitos sociais ( </a:t>
            </a:r>
            <a:r>
              <a:rPr lang="pt-BR" altLang="pt-BR" dirty="0" err="1">
                <a:latin typeface="Century Gothic" panose="020B0502020202020204" pitchFamily="34" charset="0"/>
              </a:rPr>
              <a:t>arts</a:t>
            </a:r>
            <a:r>
              <a:rPr lang="pt-BR" altLang="pt-BR" dirty="0">
                <a:latin typeface="Century Gothic" panose="020B0502020202020204" pitchFamily="34" charset="0"/>
              </a:rPr>
              <a:t>. 6° e 7°)</a:t>
            </a:r>
          </a:p>
          <a:p>
            <a:pPr marL="68580" indent="0" algn="just">
              <a:spcBef>
                <a:spcPct val="0"/>
              </a:spcBef>
              <a:buNone/>
            </a:pPr>
            <a:r>
              <a:rPr lang="pt-BR" altLang="pt-BR" dirty="0">
                <a:latin typeface="Century Gothic" panose="020B0502020202020204" pitchFamily="34" charset="0"/>
              </a:rPr>
              <a:t>  Direitos garantidores da ordem social</a:t>
            </a:r>
          </a:p>
          <a:p>
            <a:pPr marL="68580" indent="0" algn="just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990340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1748</TotalTime>
  <Words>1191</Words>
  <Application>Microsoft Office PowerPoint</Application>
  <PresentationFormat>Apresentação na tela (4:3)</PresentationFormat>
  <Paragraphs>147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5" baseType="lpstr">
      <vt:lpstr>Century Gothic</vt:lpstr>
      <vt:lpstr>Palatino</vt:lpstr>
      <vt:lpstr>Wingdings 2</vt:lpstr>
      <vt:lpstr>Austin</vt:lpstr>
      <vt:lpstr>Ouvidoria e o Ombudsman do Cidadão</vt:lpstr>
      <vt:lpstr>Uma breve apresentação...</vt:lpstr>
      <vt:lpstr>É preciso refletir sobre...</vt:lpstr>
      <vt:lpstr>É preciso refletir sobre...</vt:lpstr>
      <vt:lpstr>Papel das Ouvidorias</vt:lpstr>
      <vt:lpstr>Apresentação do PowerPoint</vt:lpstr>
      <vt:lpstr>Apresentação do PowerPoint</vt:lpstr>
      <vt:lpstr>Apresentação do PowerPoint</vt:lpstr>
      <vt:lpstr>Apresentação do PowerPoint</vt:lpstr>
      <vt:lpstr>   Ouvidoria promotora da cidadania</vt:lpstr>
      <vt:lpstr>Conflito</vt:lpstr>
      <vt:lpstr>Vantagens dos conflitos</vt:lpstr>
      <vt:lpstr>Apresentação do PowerPoint</vt:lpstr>
      <vt:lpstr>                         Comunicação </vt:lpstr>
      <vt:lpstr>                         Comunicação </vt:lpstr>
      <vt:lpstr>Os  pilares da comunicação em Ouvidoria</vt:lpstr>
      <vt:lpstr>                          Relação Dialógica</vt:lpstr>
      <vt:lpstr>Apresentação do PowerPoint</vt:lpstr>
      <vt:lpstr>Apresentação do PowerPoint</vt:lpstr>
      <vt:lpstr>Lembrando Samira</vt:lpstr>
      <vt:lpstr>Muito Obrigada!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Cristina Riche</dc:creator>
  <cp:lastModifiedBy>CRISTINA Ayoub Riche</cp:lastModifiedBy>
  <cp:revision>213</cp:revision>
  <dcterms:created xsi:type="dcterms:W3CDTF">2017-07-31T13:53:45Z</dcterms:created>
  <dcterms:modified xsi:type="dcterms:W3CDTF">2019-11-13T04:33:20Z</dcterms:modified>
</cp:coreProperties>
</file>